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58" r:id="rId5"/>
    <p:sldId id="259" r:id="rId6"/>
    <p:sldId id="260" r:id="rId7"/>
    <p:sldId id="277" r:id="rId8"/>
    <p:sldId id="261" r:id="rId9"/>
    <p:sldId id="262" r:id="rId10"/>
    <p:sldId id="264" r:id="rId11"/>
    <p:sldId id="263" r:id="rId12"/>
    <p:sldId id="265" r:id="rId13"/>
    <p:sldId id="266" r:id="rId14"/>
    <p:sldId id="275" r:id="rId15"/>
    <p:sldId id="267" r:id="rId16"/>
    <p:sldId id="270" r:id="rId17"/>
    <p:sldId id="268" r:id="rId18"/>
    <p:sldId id="278" r:id="rId19"/>
    <p:sldId id="271" r:id="rId20"/>
    <p:sldId id="272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pJSzSroxHT+ZbC0iyXAnA==" hashData="o+y26FizcQSsPrgjKy7MbKXa63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83C0-A8EC-49FE-9DCF-B5F8EC239367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B0B7-051D-4F5F-A1FA-DD3A3BE17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B0B7-051D-4F5F-A1FA-DD3A3BE175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dirty="0" smtClean="0"/>
              <a:t>DÖŞ   APARMALARI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B0B7-051D-4F5F-A1FA-DD3A3BE1752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9100-89CD-46B4-B661-C5566AE8000C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42DA-DF46-4B81-BA74-C550536C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Elektrokardioqrafiya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rgbClr val="FFFF00"/>
                </a:solidFill>
              </a:rPr>
              <a:t>Ə.Əliyev ad. Az.DHTİ </a:t>
            </a:r>
          </a:p>
          <a:p>
            <a:r>
              <a:rPr lang="az-Latn-AZ" dirty="0" smtClean="0">
                <a:solidFill>
                  <a:srgbClr val="FFFF00"/>
                </a:solidFill>
              </a:rPr>
              <a:t>KARDİOLOGİYA KAFEDRASI</a:t>
            </a:r>
          </a:p>
          <a:p>
            <a:r>
              <a:rPr lang="az-Latn-AZ" dirty="0" smtClean="0">
                <a:solidFill>
                  <a:srgbClr val="FFFF00"/>
                </a:solidFill>
              </a:rPr>
              <a:t>Dosent ZAHİDOVA K.X.</a:t>
            </a:r>
            <a:r>
              <a:rPr lang="az-Latn-AZ" dirty="0" smtClean="0"/>
              <a:t>İ</a:t>
            </a:r>
            <a:endParaRPr lang="ru-RU" dirty="0"/>
          </a:p>
        </p:txBody>
      </p:sp>
      <p:pic>
        <p:nvPicPr>
          <p:cNvPr id="4" name="Рисунок 3" descr="imagesCAODQ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962150" cy="2162175"/>
          </a:xfrm>
          <a:prstGeom prst="rect">
            <a:avLst/>
          </a:prstGeom>
        </p:spPr>
      </p:pic>
      <p:pic>
        <p:nvPicPr>
          <p:cNvPr id="5" name="Рисунок 4" descr="images eyntxo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167640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EKQ elementləri</a:t>
            </a:r>
            <a:endParaRPr lang="ru-RU" dirty="0"/>
          </a:p>
        </p:txBody>
      </p:sp>
      <p:pic>
        <p:nvPicPr>
          <p:cNvPr id="4" name="Содержимое 3" descr="imagesCAGMP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62" y="2258219"/>
            <a:ext cx="4943475" cy="320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Normal EKQ elementləri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z-Latn-AZ" dirty="0" smtClean="0"/>
              <a:t>PII&gt;PI&gt;PIII                                KEÇİD ZONA</a:t>
            </a:r>
          </a:p>
          <a:p>
            <a:r>
              <a:rPr lang="az-Latn-AZ" dirty="0" smtClean="0"/>
              <a:t>RII&gt;RI&gt;RIII                                            ↓</a:t>
            </a:r>
          </a:p>
          <a:p>
            <a:r>
              <a:rPr lang="az-Latn-AZ" dirty="0" smtClean="0"/>
              <a:t>RavF&gt;RavL                                            V3</a:t>
            </a:r>
          </a:p>
          <a:p>
            <a:r>
              <a:rPr lang="az-Latn-AZ" dirty="0" smtClean="0"/>
              <a:t>RV4&gt;RV5&gt;RV6                                     ↓  </a:t>
            </a:r>
          </a:p>
          <a:p>
            <a:r>
              <a:rPr lang="az-Latn-AZ" dirty="0" smtClean="0"/>
              <a:t>RV3&gt;RV2&gt;RV1                                RV3=SV3   </a:t>
            </a:r>
          </a:p>
          <a:p>
            <a:r>
              <a:rPr lang="az-Latn-AZ" dirty="0" smtClean="0"/>
              <a:t>SV1&gt;SV2&gt;SV3</a:t>
            </a:r>
          </a:p>
          <a:p>
            <a:r>
              <a:rPr lang="az-Latn-AZ" dirty="0" smtClean="0"/>
              <a:t>TV4&gt;TV5&gt;TV6</a:t>
            </a:r>
          </a:p>
          <a:p>
            <a:endParaRPr lang="ru-RU" dirty="0"/>
          </a:p>
        </p:txBody>
      </p:sp>
      <p:pic>
        <p:nvPicPr>
          <p:cNvPr id="4" name="Рисунок 3" descr="imagesCAP0LX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6858000"/>
            <a:ext cx="2543175" cy="1800225"/>
          </a:xfrm>
          <a:prstGeom prst="rect">
            <a:avLst/>
          </a:prstGeom>
        </p:spPr>
      </p:pic>
      <p:pic>
        <p:nvPicPr>
          <p:cNvPr id="5" name="Рисунок 4" descr="imagesCAGMP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714884"/>
            <a:ext cx="21145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z-Latn-AZ" dirty="0" smtClean="0">
                <a:solidFill>
                  <a:schemeClr val="tx1"/>
                </a:solidFill>
              </a:rPr>
              <a:t> Əsas EKQ aparmaları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488"/>
            <a:ext cx="9144000" cy="45259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z-Latn-AZ" dirty="0" smtClean="0"/>
              <a:t>12 aparmalar</a:t>
            </a:r>
          </a:p>
          <a:p>
            <a:r>
              <a:rPr lang="az-Latn-AZ" dirty="0" smtClean="0"/>
              <a:t>Ətraf aparmalar→standart=I,II,III</a:t>
            </a:r>
          </a:p>
          <a:p>
            <a:r>
              <a:rPr lang="az-Latn-AZ" dirty="0"/>
              <a:t> </a:t>
            </a:r>
            <a:r>
              <a:rPr lang="az-Latn-AZ" dirty="0" smtClean="0"/>
              <a:t>                           ↓</a:t>
            </a:r>
          </a:p>
          <a:p>
            <a:r>
              <a:rPr lang="az-Latn-AZ" dirty="0"/>
              <a:t> </a:t>
            </a:r>
            <a:r>
              <a:rPr lang="az-Latn-AZ" dirty="0" smtClean="0"/>
              <a:t>                             Gucləndirilmiş=AVR,AVL,AVF</a:t>
            </a:r>
            <a:r>
              <a:rPr lang="en-US" dirty="0" smtClean="0"/>
              <a:t> GOLDBERGER</a:t>
            </a:r>
            <a:endParaRPr lang="az-Latn-AZ" dirty="0" smtClean="0"/>
          </a:p>
          <a:p>
            <a:r>
              <a:rPr lang="az-Latn-AZ" dirty="0" smtClean="0"/>
              <a:t>Döş aparmaları V1,V2,V3</a:t>
            </a:r>
            <a:endParaRPr lang="en-US" dirty="0" smtClean="0"/>
          </a:p>
          <a:p>
            <a:r>
              <a:rPr lang="az-Latn-AZ" dirty="0" smtClean="0"/>
              <a:t>,V4,V5,V6.</a:t>
            </a:r>
            <a:r>
              <a:rPr lang="en-US" dirty="0" smtClean="0"/>
              <a:t> VILSON</a:t>
            </a:r>
            <a:endParaRPr lang="ru-RU" dirty="0"/>
          </a:p>
        </p:txBody>
      </p:sp>
      <p:pic>
        <p:nvPicPr>
          <p:cNvPr id="4" name="Рисунок 3" descr="imagesCAIXFD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287" y="3929066"/>
            <a:ext cx="4618713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IXFD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612" y="985837"/>
            <a:ext cx="6962775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STANDART v</a:t>
            </a:r>
            <a:r>
              <a:rPr lang="az-Latn-AZ" dirty="0" smtClean="0">
                <a:solidFill>
                  <a:srgbClr val="00B050"/>
                </a:solidFill>
              </a:rPr>
              <a:t>ə GÜCLƏNDİRİLMİŞ ARARMALAR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article_12_10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1857364"/>
            <a:ext cx="3581400" cy="781050"/>
          </a:xfrm>
        </p:spPr>
      </p:pic>
      <p:pic>
        <p:nvPicPr>
          <p:cNvPr id="5" name="Рисунок 4" descr="article_12_10_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6249" y="2048988"/>
            <a:ext cx="4857752" cy="480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Eyntxoven üçbucaqı</a:t>
            </a:r>
            <a:endParaRPr lang="ru-RU" dirty="0"/>
          </a:p>
        </p:txBody>
      </p:sp>
      <p:pic>
        <p:nvPicPr>
          <p:cNvPr id="3" name="Рисунок 2" descr="200px-ECG-Einthoven-triangl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785794"/>
            <a:ext cx="7267575" cy="5467350"/>
          </a:xfrm>
          <a:prstGeom prst="rect">
            <a:avLst/>
          </a:prstGeom>
        </p:spPr>
      </p:pic>
      <p:pic>
        <p:nvPicPr>
          <p:cNvPr id="4" name="Рисунок 3" descr="untitled   eyntxov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370" y="2071678"/>
            <a:ext cx="397163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Döş aparmaları</a:t>
            </a:r>
            <a:endParaRPr lang="ru-RU" dirty="0"/>
          </a:p>
        </p:txBody>
      </p:sp>
      <p:pic>
        <p:nvPicPr>
          <p:cNvPr id="3" name="Рисунок 2" descr="V1-V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238875" cy="561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 descr="images ch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561" y="0"/>
            <a:ext cx="5334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rgbClr val="92D050"/>
                </a:solidFill>
              </a:rPr>
              <a:t>DÖŞ ARARMALARI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article_12_10_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857364"/>
            <a:ext cx="5328000" cy="3566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EKQ döş aparmalarında</a:t>
            </a:r>
            <a:endParaRPr lang="ru-RU" dirty="0"/>
          </a:p>
        </p:txBody>
      </p:sp>
      <p:pic>
        <p:nvPicPr>
          <p:cNvPr id="3" name="Рисунок 2" descr="images 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662" y="1657350"/>
            <a:ext cx="387667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rgbClr val="FFFF00"/>
                </a:solidFill>
              </a:rPr>
              <a:t>Normal EKQ elementləri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rgbClr val="FFFF00"/>
                </a:solidFill>
              </a:rPr>
              <a:t>Ürəkdə yaranan elektrik potensialların qrafik reqistrasiyası elektrkardioqramma adlanır. EKQ çəkilir elektrokardioqraf vasitəsi ilə. Üsul isə elektrokardioqrafiya adlanır.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4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501550" y="1936784"/>
            <a:ext cx="8839200" cy="6350000"/>
          </a:xfrm>
          <a:prstGeom prst="rect">
            <a:avLst/>
          </a:prstGeom>
        </p:spPr>
      </p:pic>
      <p:pic>
        <p:nvPicPr>
          <p:cNvPr id="5" name="Рисунок 4" descr="imagesCAGMP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714752"/>
            <a:ext cx="21145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EKQ  </a:t>
            </a:r>
            <a:endParaRPr lang="ru-RU" dirty="0"/>
          </a:p>
        </p:txBody>
      </p:sp>
      <p:pic>
        <p:nvPicPr>
          <p:cNvPr id="3" name="Рисунок 2" descr="sd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277"/>
            <a:ext cx="9501222" cy="789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EKQ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Normal_EC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00250"/>
            <a:ext cx="6096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807  Nostradamus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714480" y="0"/>
            <a:ext cx="5832000" cy="58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cademiegebouw_Universiteit_Lei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428868"/>
            <a:ext cx="5199492" cy="3903431"/>
          </a:xfrm>
          <a:prstGeom prst="rect">
            <a:avLst/>
          </a:prstGeom>
        </p:spPr>
      </p:pic>
      <p:pic>
        <p:nvPicPr>
          <p:cNvPr id="5" name="Рисунок 4" descr="4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3111500" cy="3644900"/>
          </a:xfrm>
          <a:prstGeom prst="rect">
            <a:avLst/>
          </a:prstGeom>
        </p:spPr>
      </p:pic>
      <p:pic>
        <p:nvPicPr>
          <p:cNvPr id="6" name="Рисунок 5" descr="untitled   eyntxov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429132"/>
            <a:ext cx="1085714" cy="8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px-Willem_Einthoven_EC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14610" y="1857364"/>
            <a:ext cx="1828800" cy="1490472"/>
          </a:xfrm>
          <a:prstGeom prst="rect">
            <a:avLst/>
          </a:prstGeom>
        </p:spPr>
      </p:pic>
      <p:pic>
        <p:nvPicPr>
          <p:cNvPr id="5" name="Рисунок 4" descr="200px-Willem_Einthoven_EC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976" y="480060"/>
            <a:ext cx="7242048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54000"/>
            <a:ext cx="88392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rgbClr val="FFFF00"/>
                </a:solidFill>
              </a:rPr>
              <a:t>Normal EKQ elementləri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89119"/>
            <a:ext cx="8229600" cy="45259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>
                <a:solidFill>
                  <a:srgbClr val="FFFF00"/>
                </a:solidFill>
              </a:rPr>
              <a:t>Normal EKQ seqmentlərdən,intervallardan ,dişlərdən ibarətdir.P,Q,R,S,T dişləri</a:t>
            </a:r>
          </a:p>
          <a:p>
            <a:endParaRPr lang="az-Latn-AZ" dirty="0">
              <a:solidFill>
                <a:srgbClr val="FFFF00"/>
              </a:solidFill>
            </a:endParaRPr>
          </a:p>
          <a:p>
            <a:endParaRPr lang="az-Latn-AZ" dirty="0" smtClean="0">
              <a:solidFill>
                <a:srgbClr val="FFFF00"/>
              </a:solidFill>
            </a:endParaRPr>
          </a:p>
          <a:p>
            <a:endParaRPr lang="az-Latn-AZ" dirty="0">
              <a:solidFill>
                <a:srgbClr val="FFFF00"/>
              </a:solidFill>
            </a:endParaRPr>
          </a:p>
          <a:p>
            <a:r>
              <a:rPr lang="az-Latn-AZ" dirty="0" smtClean="0">
                <a:solidFill>
                  <a:srgbClr val="FFFF00"/>
                </a:solidFill>
              </a:rPr>
              <a:t>PO seqment,PQ interval,QRS intervalı,ST seqment,QT intervalı,TP intervalı,R-R interval</a:t>
            </a:r>
          </a:p>
          <a:p>
            <a:pPr lvl="2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agesCA1XYG0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71744"/>
            <a:ext cx="2609850" cy="1752600"/>
          </a:xfrm>
          <a:prstGeom prst="rect">
            <a:avLst/>
          </a:prstGeom>
        </p:spPr>
      </p:pic>
      <p:pic>
        <p:nvPicPr>
          <p:cNvPr id="5" name="Рисунок 4" descr="imagesCA1XYG0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075" y="2552700"/>
            <a:ext cx="2609850" cy="1752600"/>
          </a:xfrm>
          <a:prstGeom prst="rect">
            <a:avLst/>
          </a:prstGeom>
        </p:spPr>
      </p:pic>
      <p:pic>
        <p:nvPicPr>
          <p:cNvPr id="6" name="Рисунок 5" descr="imagesCAHONE4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3" y="2643180"/>
            <a:ext cx="3528000" cy="188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z-Latn-AZ" sz="6000" dirty="0" smtClean="0">
                <a:solidFill>
                  <a:srgbClr val="00B050"/>
                </a:solidFill>
              </a:rPr>
              <a:t>EKQ dişləri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agesCALQF4W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5905491" cy="4771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EKQ elementləri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PQ=0,12-20 </a:t>
            </a:r>
            <a:r>
              <a:rPr lang="en-US" dirty="0" smtClean="0"/>
              <a:t> </a:t>
            </a:r>
            <a:r>
              <a:rPr lang="az-Latn-AZ" dirty="0" smtClean="0"/>
              <a:t>s</a:t>
            </a:r>
            <a:r>
              <a:rPr lang="en-US" dirty="0" smtClean="0"/>
              <a:t>     usaq.0,15-0,17</a:t>
            </a:r>
            <a:endParaRPr lang="az-Latn-AZ" dirty="0" smtClean="0"/>
          </a:p>
          <a:p>
            <a:r>
              <a:rPr lang="az-Latn-AZ" dirty="0" smtClean="0"/>
              <a:t>Q</a:t>
            </a:r>
            <a:r>
              <a:rPr lang="en-US" dirty="0" smtClean="0"/>
              <a:t> </a:t>
            </a:r>
            <a:r>
              <a:rPr lang="az-Latn-AZ" dirty="0" smtClean="0"/>
              <a:t>RS=0,06-0,09 s</a:t>
            </a:r>
            <a:r>
              <a:rPr lang="en-US" dirty="0" smtClean="0"/>
              <a:t>     0,02-0,04, 0,04-0,08</a:t>
            </a:r>
            <a:endParaRPr lang="az-Latn-AZ" dirty="0" smtClean="0"/>
          </a:p>
          <a:p>
            <a:r>
              <a:rPr lang="az-Latn-AZ" dirty="0" smtClean="0"/>
              <a:t>QT=0,33-0,43 s</a:t>
            </a:r>
            <a:r>
              <a:rPr lang="en-US" dirty="0" smtClean="0"/>
              <a:t>       0,29—0,38</a:t>
            </a:r>
            <a:endParaRPr lang="az-Latn-AZ" dirty="0" smtClean="0"/>
          </a:p>
          <a:p>
            <a:r>
              <a:rPr lang="az-Latn-AZ" dirty="0" smtClean="0"/>
              <a:t>ST izoxətdə, 1 mm yuxarı və yahud 1 mm aşağı</a:t>
            </a:r>
          </a:p>
          <a:p>
            <a:r>
              <a:rPr lang="az-Latn-AZ" dirty="0" smtClean="0"/>
              <a:t>R-R=0,66-1 s</a:t>
            </a:r>
            <a:endParaRPr lang="ru-RU" dirty="0"/>
          </a:p>
        </p:txBody>
      </p:sp>
      <p:pic>
        <p:nvPicPr>
          <p:cNvPr id="4" name="Рисунок 3" descr="imagesCAOA76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07194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z-Latn-AZ" dirty="0" smtClean="0"/>
              <a:t>EKQ elementləri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az-Latn-AZ" dirty="0" smtClean="0"/>
              <a:t>P=0,06-0,1 s   P=2,5 mm kimi P„+” I,II,avF,V2-V6.→ Qulaqçıqların oyanması</a:t>
            </a:r>
          </a:p>
          <a:p>
            <a:r>
              <a:rPr lang="az-Latn-AZ" dirty="0" smtClean="0"/>
              <a:t>P„+_” III,avl,V1,P„-”avR </a:t>
            </a:r>
          </a:p>
          <a:p>
            <a:r>
              <a:rPr lang="az-Latn-AZ" dirty="0" smtClean="0"/>
              <a:t>Q=0,03-0,04 s    Q=⅟4 R   Q olur II,avR,V4-V6</a:t>
            </a:r>
          </a:p>
          <a:p>
            <a:r>
              <a:rPr lang="az-Latn-AZ" dirty="0" smtClean="0"/>
              <a:t>↓ mədəcikarasıçəpərin oyanması</a:t>
            </a:r>
          </a:p>
          <a:p>
            <a:r>
              <a:rPr lang="az-Latn-AZ" dirty="0" smtClean="0"/>
              <a:t>R=5-22 mm,8-25 mm EKQ də əsas dişdir→M</a:t>
            </a:r>
          </a:p>
          <a:p>
            <a:r>
              <a:rPr lang="az-Latn-AZ" dirty="0" smtClean="0"/>
              <a:t>Mədəciklərin ön,arxa,yan,zirvənin</a:t>
            </a:r>
          </a:p>
          <a:p>
            <a:r>
              <a:rPr lang="az-Latn-AZ" dirty="0" smtClean="0"/>
              <a:t>S  =20 mm→bazal</a:t>
            </a:r>
          </a:p>
          <a:p>
            <a:r>
              <a:rPr lang="az-Latn-AZ" dirty="0" smtClean="0"/>
              <a:t>T=0,1-0,25 s    T=6-10 mm →Repo</a:t>
            </a:r>
          </a:p>
          <a:p>
            <a:r>
              <a:rPr lang="az-Latn-AZ" dirty="0" smtClean="0"/>
              <a:t>U=0,25 s        T&gt;U</a:t>
            </a:r>
            <a:endParaRPr lang="ru-RU" dirty="0"/>
          </a:p>
        </p:txBody>
      </p:sp>
      <p:pic>
        <p:nvPicPr>
          <p:cNvPr id="4" name="Рисунок 3" descr="imagesCAZ3NF9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429132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198</Words>
  <Application>Microsoft Office PowerPoint</Application>
  <PresentationFormat>Экран (4:3)</PresentationFormat>
  <Paragraphs>55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Elektrokardioqrafiya </vt:lpstr>
      <vt:lpstr>Normal EKQ elementləri</vt:lpstr>
      <vt:lpstr>Слайд 3</vt:lpstr>
      <vt:lpstr>Слайд 4</vt:lpstr>
      <vt:lpstr>Слайд 5</vt:lpstr>
      <vt:lpstr>Normal EKQ elementləri</vt:lpstr>
      <vt:lpstr>EKQ dişləri</vt:lpstr>
      <vt:lpstr>EKQ elementləri</vt:lpstr>
      <vt:lpstr>EKQ elementləri</vt:lpstr>
      <vt:lpstr>EKQ elementləri</vt:lpstr>
      <vt:lpstr>Normal EKQ elementləri</vt:lpstr>
      <vt:lpstr> Əsas EKQ aparmaları</vt:lpstr>
      <vt:lpstr>Слайд 13</vt:lpstr>
      <vt:lpstr>STANDART və GÜCLƏNDİRİLMİŞ ARARMALAR</vt:lpstr>
      <vt:lpstr>Eyntxoven üçbucaqı</vt:lpstr>
      <vt:lpstr>Döş aparmaları</vt:lpstr>
      <vt:lpstr>Слайд 17</vt:lpstr>
      <vt:lpstr>DÖŞ ARARMALARI</vt:lpstr>
      <vt:lpstr>EKQ döş aparmalarında</vt:lpstr>
      <vt:lpstr>EKQ  </vt:lpstr>
      <vt:lpstr>EKQ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Elektrokardioqrafiya</dc:title>
  <dc:creator>A</dc:creator>
  <cp:lastModifiedBy>Admin</cp:lastModifiedBy>
  <cp:revision>40</cp:revision>
  <dcterms:created xsi:type="dcterms:W3CDTF">2012-09-19T16:02:48Z</dcterms:created>
  <dcterms:modified xsi:type="dcterms:W3CDTF">2016-03-03T21:17:22Z</dcterms:modified>
</cp:coreProperties>
</file>