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702" y="4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D7A212-BF83-466F-A390-E9484D35FCAF}" type="datetimeFigureOut">
              <a:rPr lang="ru-RU" smtClean="0"/>
              <a:pPr/>
              <a:t>29.12.2014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403E9C-A6DE-49B5-B272-BCD2A9D7E88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35B4A83-8A01-4516-AD5A-70F9617A5B0C}" type="slidenum">
              <a:rPr lang="en-US" smtClean="0"/>
              <a:pPr/>
              <a:t>18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6A427-1805-4ACF-811C-FD42C5F6A5A7}" type="datetimeFigureOut">
              <a:rPr lang="ru-RU" smtClean="0"/>
              <a:pPr/>
              <a:t>29.12.2014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EE6E6-9E4D-43EF-A19A-67B2DD204C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6A427-1805-4ACF-811C-FD42C5F6A5A7}" type="datetimeFigureOut">
              <a:rPr lang="ru-RU" smtClean="0"/>
              <a:pPr/>
              <a:t>29.12.2014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EE6E6-9E4D-43EF-A19A-67B2DD204C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6A427-1805-4ACF-811C-FD42C5F6A5A7}" type="datetimeFigureOut">
              <a:rPr lang="ru-RU" smtClean="0"/>
              <a:pPr/>
              <a:t>29.12.2014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EE6E6-9E4D-43EF-A19A-67B2DD204C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6A427-1805-4ACF-811C-FD42C5F6A5A7}" type="datetimeFigureOut">
              <a:rPr lang="ru-RU" smtClean="0"/>
              <a:pPr/>
              <a:t>29.12.2014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EE6E6-9E4D-43EF-A19A-67B2DD204C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6A427-1805-4ACF-811C-FD42C5F6A5A7}" type="datetimeFigureOut">
              <a:rPr lang="ru-RU" smtClean="0"/>
              <a:pPr/>
              <a:t>29.12.2014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EE6E6-9E4D-43EF-A19A-67B2DD204C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6A427-1805-4ACF-811C-FD42C5F6A5A7}" type="datetimeFigureOut">
              <a:rPr lang="ru-RU" smtClean="0"/>
              <a:pPr/>
              <a:t>29.12.2014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EE6E6-9E4D-43EF-A19A-67B2DD204C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6A427-1805-4ACF-811C-FD42C5F6A5A7}" type="datetimeFigureOut">
              <a:rPr lang="ru-RU" smtClean="0"/>
              <a:pPr/>
              <a:t>29.12.2014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EE6E6-9E4D-43EF-A19A-67B2DD204C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6A427-1805-4ACF-811C-FD42C5F6A5A7}" type="datetimeFigureOut">
              <a:rPr lang="ru-RU" smtClean="0"/>
              <a:pPr/>
              <a:t>29.12.2014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EE6E6-9E4D-43EF-A19A-67B2DD204C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6A427-1805-4ACF-811C-FD42C5F6A5A7}" type="datetimeFigureOut">
              <a:rPr lang="ru-RU" smtClean="0"/>
              <a:pPr/>
              <a:t>29.12.2014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EE6E6-9E4D-43EF-A19A-67B2DD204C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6A427-1805-4ACF-811C-FD42C5F6A5A7}" type="datetimeFigureOut">
              <a:rPr lang="ru-RU" smtClean="0"/>
              <a:pPr/>
              <a:t>29.12.2014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EE6E6-9E4D-43EF-A19A-67B2DD204C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6A427-1805-4ACF-811C-FD42C5F6A5A7}" type="datetimeFigureOut">
              <a:rPr lang="ru-RU" smtClean="0"/>
              <a:pPr/>
              <a:t>29.12.2014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EE6E6-9E4D-43EF-A19A-67B2DD204C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86A427-1805-4ACF-811C-FD42C5F6A5A7}" type="datetimeFigureOut">
              <a:rPr lang="ru-RU" smtClean="0"/>
              <a:pPr/>
              <a:t>29.12.2014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5EE6E6-9E4D-43EF-A19A-67B2DD204C7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304800"/>
            <a:ext cx="6954838" cy="1066800"/>
          </a:xfrm>
          <a:solidFill>
            <a:srgbClr val="008000"/>
          </a:solidFill>
          <a:ln w="57150">
            <a:solidFill>
              <a:srgbClr val="FFFF99"/>
            </a:solidFill>
          </a:ln>
        </p:spPr>
        <p:txBody>
          <a:bodyPr/>
          <a:lstStyle/>
          <a:p>
            <a:pPr algn="ctr"/>
            <a:r>
              <a:rPr lang="az-Latn-AZ" sz="2000" b="1" smtClean="0">
                <a:solidFill>
                  <a:schemeClr val="bg1"/>
                </a:solidFill>
                <a:latin typeface="Century Schoolbook" pitchFamily="18" charset="0"/>
              </a:rPr>
              <a:t>Azərbaycan  Respublikası  Səhiyyə  Nazirliyi</a:t>
            </a:r>
            <a:br>
              <a:rPr lang="az-Latn-AZ" sz="2000" b="1" smtClean="0">
                <a:solidFill>
                  <a:schemeClr val="bg1"/>
                </a:solidFill>
                <a:latin typeface="Century Schoolbook" pitchFamily="18" charset="0"/>
              </a:rPr>
            </a:br>
            <a:r>
              <a:rPr lang="az-Latn-AZ" sz="2000" b="1" smtClean="0">
                <a:solidFill>
                  <a:schemeClr val="bg1"/>
                </a:solidFill>
                <a:latin typeface="Century Schoolbook" pitchFamily="18" charset="0"/>
              </a:rPr>
              <a:t>Ə.Əliyev adına Azərbaycan Dövlət Həkimləri Təkmilləşdirmə İnstitutu</a:t>
            </a:r>
            <a:endParaRPr lang="ru-RU" sz="2000" b="1" smtClean="0">
              <a:solidFill>
                <a:schemeClr val="bg1"/>
              </a:solidFill>
              <a:latin typeface="Century Schoolbook" pitchFamily="18" charset="0"/>
            </a:endParaRPr>
          </a:p>
        </p:txBody>
      </p:sp>
      <p:sp>
        <p:nvSpPr>
          <p:cNvPr id="139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752600"/>
            <a:ext cx="8153400" cy="4724400"/>
          </a:xfrm>
          <a:solidFill>
            <a:srgbClr val="FFFF99"/>
          </a:solidFill>
          <a:ln w="57150" cmpd="thinThick">
            <a:solidFill>
              <a:srgbClr val="CC3300"/>
            </a:solidFill>
          </a:ln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az-Latn-AZ" b="1" dirty="0" smtClean="0">
                <a:solidFill>
                  <a:srgbClr val="0000FF"/>
                </a:solidFill>
                <a:latin typeface="Century Schoolbook" pitchFamily="18" charset="0"/>
              </a:rPr>
              <a:t>   </a:t>
            </a: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az-Latn-AZ" b="1" dirty="0" smtClean="0">
                <a:solidFill>
                  <a:srgbClr val="0000FF"/>
                </a:solidFill>
                <a:latin typeface="Century Schoolbook" pitchFamily="18" charset="0"/>
              </a:rPr>
              <a:t>   </a:t>
            </a:r>
            <a:r>
              <a:rPr lang="en-US" b="1" dirty="0" smtClean="0">
                <a:latin typeface="Century Schoolbook" pitchFamily="18" charset="0"/>
              </a:rPr>
              <a:t>AĞ</a:t>
            </a:r>
            <a:r>
              <a:rPr lang="az-Latn-AZ" b="1" dirty="0" smtClean="0">
                <a:latin typeface="Century Schoolbook" pitchFamily="18" charset="0"/>
              </a:rPr>
              <a:t>I</a:t>
            </a:r>
            <a:r>
              <a:rPr lang="en-US" b="1" dirty="0" smtClean="0">
                <a:latin typeface="Century Schoolbook" pitchFamily="18" charset="0"/>
              </a:rPr>
              <a:t>R PREEKLAMPSİYA </a:t>
            </a:r>
            <a:r>
              <a:rPr lang="az-Latn-AZ" b="1" dirty="0" smtClean="0">
                <a:latin typeface="Century Schoolbook" pitchFamily="18" charset="0"/>
              </a:rPr>
              <a:t>VƏ  </a:t>
            </a:r>
            <a:r>
              <a:rPr lang="en-US" b="1" dirty="0" smtClean="0">
                <a:latin typeface="Century Schoolbook" pitchFamily="18" charset="0"/>
              </a:rPr>
              <a:t>EKLAMPSİYANIN</a:t>
            </a:r>
            <a:r>
              <a:rPr lang="az-Latn-AZ" b="1" dirty="0" smtClean="0">
                <a:latin typeface="Century Schoolbook" pitchFamily="18" charset="0"/>
              </a:rPr>
              <a:t> DIAQNOSTIKASI VƏ </a:t>
            </a:r>
            <a:r>
              <a:rPr lang="az-Latn-AZ" b="1" dirty="0" smtClean="0">
                <a:latin typeface="Century Schoolbook" pitchFamily="18" charset="0"/>
              </a:rPr>
              <a:t>INTENSIV </a:t>
            </a:r>
            <a:r>
              <a:rPr lang="az-Latn-AZ" b="1" dirty="0" smtClean="0">
                <a:latin typeface="Century Schoolbook" pitchFamily="18" charset="0"/>
              </a:rPr>
              <a:t>TERAPIYASININ ÜMUMI PRINSIPLƏRI</a:t>
            </a:r>
          </a:p>
          <a:p>
            <a:pPr algn="r" eaLnBrk="1" hangingPunct="1">
              <a:lnSpc>
                <a:spcPct val="90000"/>
              </a:lnSpc>
              <a:buFont typeface="Wingdings" pitchFamily="2" charset="2"/>
              <a:buNone/>
            </a:pPr>
            <a:endParaRPr lang="az-Latn-AZ" b="1" i="1" dirty="0" smtClean="0">
              <a:solidFill>
                <a:srgbClr val="CC3300"/>
              </a:solidFill>
              <a:latin typeface="Century Schoolbook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az-Latn-AZ" sz="2000" b="1" dirty="0" smtClean="0">
                <a:solidFill>
                  <a:srgbClr val="0000FF"/>
                </a:solidFill>
                <a:latin typeface="Century Schoolbook" pitchFamily="18" charset="0"/>
              </a:rPr>
              <a:t>Anesteziologiya və Reanimatologiya </a:t>
            </a:r>
            <a:endParaRPr lang="en-US" sz="2000" b="1" dirty="0" smtClean="0">
              <a:solidFill>
                <a:srgbClr val="0000FF"/>
              </a:solidFill>
              <a:latin typeface="Century Schoolbook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dirty="0" smtClean="0">
                <a:solidFill>
                  <a:srgbClr val="0000FF"/>
                </a:solidFill>
                <a:latin typeface="Century Schoolbook" pitchFamily="18" charset="0"/>
              </a:rPr>
              <a:t>k</a:t>
            </a:r>
            <a:r>
              <a:rPr lang="az-Latn-AZ" sz="2000" b="1" dirty="0" smtClean="0">
                <a:solidFill>
                  <a:srgbClr val="0000FF"/>
                </a:solidFill>
                <a:latin typeface="Century Schoolbook" pitchFamily="18" charset="0"/>
              </a:rPr>
              <a:t>afedrasının dosenti,</a:t>
            </a:r>
            <a:r>
              <a:rPr lang="en-US" sz="2000" b="1" dirty="0" smtClean="0">
                <a:solidFill>
                  <a:srgbClr val="0000FF"/>
                </a:solidFill>
                <a:latin typeface="Century Schoolbook" pitchFamily="18" charset="0"/>
              </a:rPr>
              <a:t> </a:t>
            </a:r>
            <a:r>
              <a:rPr lang="az-Latn-AZ" sz="2000" b="1" dirty="0" smtClean="0">
                <a:solidFill>
                  <a:srgbClr val="0000FF"/>
                </a:solidFill>
                <a:latin typeface="Century Schoolbook" pitchFamily="18" charset="0"/>
              </a:rPr>
              <a:t>t.e.n.,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az-Latn-AZ" sz="2000" b="1" dirty="0" smtClean="0">
                <a:solidFill>
                  <a:srgbClr val="0000FF"/>
                </a:solidFill>
                <a:latin typeface="Century Schoolbook" pitchFamily="18" charset="0"/>
              </a:rPr>
              <a:t>Əməkdar həkim                                             </a:t>
            </a:r>
            <a:r>
              <a:rPr lang="az-Latn-AZ" sz="2000" b="1" i="1" dirty="0" smtClean="0">
                <a:solidFill>
                  <a:schemeClr val="hlink"/>
                </a:solidFill>
                <a:latin typeface="Arial" charset="0"/>
              </a:rPr>
              <a:t> </a:t>
            </a:r>
            <a:r>
              <a:rPr lang="en-US" sz="2000" b="1" i="1" dirty="0" smtClean="0">
                <a:solidFill>
                  <a:schemeClr val="hlink"/>
                </a:solidFill>
                <a:latin typeface="Century Schoolbook" pitchFamily="18" charset="0"/>
              </a:rPr>
              <a:t>A</a:t>
            </a:r>
            <a:r>
              <a:rPr lang="az-Latn-AZ" sz="2000" b="1" i="1" dirty="0" smtClean="0">
                <a:solidFill>
                  <a:schemeClr val="hlink"/>
                </a:solidFill>
                <a:latin typeface="Century Schoolbook" pitchFamily="18" charset="0"/>
              </a:rPr>
              <a:t>ydın Qədirov</a:t>
            </a:r>
          </a:p>
          <a:p>
            <a:pPr algn="r" eaLnBrk="1" hangingPunct="1">
              <a:lnSpc>
                <a:spcPct val="90000"/>
              </a:lnSpc>
              <a:buFont typeface="Wingdings" pitchFamily="2" charset="2"/>
              <a:buNone/>
            </a:pPr>
            <a:endParaRPr lang="ru-RU" sz="2000" b="1" i="1" dirty="0" smtClean="0">
              <a:solidFill>
                <a:schemeClr val="folHlink"/>
              </a:solidFill>
              <a:latin typeface="Century Schoolbook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6"/>
          <p:cNvSpPr>
            <a:spLocks noGrp="1" noChangeArrowheads="1"/>
          </p:cNvSpPr>
          <p:nvPr>
            <p:ph type="title"/>
          </p:nvPr>
        </p:nvSpPr>
        <p:spPr>
          <a:xfrm>
            <a:off x="762000" y="1371600"/>
            <a:ext cx="7543800" cy="3276600"/>
          </a:xfrm>
          <a:solidFill>
            <a:srgbClr val="FFFF99"/>
          </a:solidFill>
        </p:spPr>
        <p:txBody>
          <a:bodyPr/>
          <a:lstStyle/>
          <a:p>
            <a:pPr eaLnBrk="1" hangingPunct="1"/>
            <a:r>
              <a:rPr lang="az-Latn-AZ" sz="3200" smtClean="0">
                <a:solidFill>
                  <a:srgbClr val="FF0000"/>
                </a:solidFill>
              </a:rPr>
              <a:t>Laborator müayinələr ağır preklampsiyaların idarə edilməsində qiymətli olsa da, bu günə qədər proqnostik cəhətdən etibarlı test yoxdur (B).</a:t>
            </a:r>
            <a:endParaRPr lang="ru-RU" sz="320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 bwMode="auto">
          <a:xfrm>
            <a:off x="685800" y="457200"/>
            <a:ext cx="7848600" cy="1066800"/>
          </a:xfrm>
          <a:solidFill>
            <a:srgbClr val="CCFFFF"/>
          </a:solidFill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z="2800" b="1" cap="none" smtClean="0">
                <a:solidFill>
                  <a:srgbClr val="FF3300"/>
                </a:solidFill>
                <a:latin typeface="Century Schoolbook" pitchFamily="18" charset="0"/>
              </a:rPr>
              <a:t>PREEKLAMPSIYANIN </a:t>
            </a:r>
            <a:r>
              <a:rPr lang="az-Latn-AZ" sz="2800" b="1" cap="none" smtClean="0">
                <a:solidFill>
                  <a:srgbClr val="FF3300"/>
                </a:solidFill>
                <a:latin typeface="Century Schoolbook" pitchFamily="18" charset="0"/>
              </a:rPr>
              <a:t/>
            </a:r>
            <a:br>
              <a:rPr lang="az-Latn-AZ" sz="2800" b="1" cap="none" smtClean="0">
                <a:solidFill>
                  <a:srgbClr val="FF3300"/>
                </a:solidFill>
                <a:latin typeface="Century Schoolbook" pitchFamily="18" charset="0"/>
              </a:rPr>
            </a:br>
            <a:r>
              <a:rPr lang="az-Latn-AZ" sz="2800" b="1" cap="none" smtClean="0">
                <a:solidFill>
                  <a:srgbClr val="FF3300"/>
                </a:solidFill>
                <a:latin typeface="Century Schoolbook" pitchFamily="18" charset="0"/>
              </a:rPr>
              <a:t>                      </a:t>
            </a:r>
            <a:r>
              <a:rPr lang="en-US" sz="2800" b="1" cap="none" smtClean="0">
                <a:solidFill>
                  <a:srgbClr val="FF3300"/>
                </a:solidFill>
                <a:latin typeface="Century Schoolbook" pitchFamily="18" charset="0"/>
              </a:rPr>
              <a:t>DIAQNOSTIK</a:t>
            </a:r>
            <a:r>
              <a:rPr lang="az-Latn-AZ" sz="2800" b="1" cap="none" smtClean="0">
                <a:solidFill>
                  <a:srgbClr val="FF3300"/>
                </a:solidFill>
                <a:latin typeface="Century Schoolbook" pitchFamily="18" charset="0"/>
              </a:rPr>
              <a:t>    </a:t>
            </a:r>
            <a:r>
              <a:rPr lang="en-US" sz="2800" b="1" cap="none" smtClean="0">
                <a:solidFill>
                  <a:srgbClr val="FF3300"/>
                </a:solidFill>
                <a:latin typeface="Century Schoolbook" pitchFamily="18" charset="0"/>
              </a:rPr>
              <a:t>MEYARLARI</a:t>
            </a:r>
            <a:endParaRPr lang="en-US" sz="2800" cap="none" smtClean="0">
              <a:solidFill>
                <a:srgbClr val="FF3300"/>
              </a:solidFill>
              <a:latin typeface="Century Schoolbook" pitchFamily="18" charset="0"/>
            </a:endParaRPr>
          </a:p>
        </p:txBody>
      </p:sp>
      <p:sp>
        <p:nvSpPr>
          <p:cNvPr id="30723" name="Content Placeholder 2"/>
          <p:cNvSpPr>
            <a:spLocks noGrp="1"/>
          </p:cNvSpPr>
          <p:nvPr>
            <p:ph sz="quarter" idx="1"/>
          </p:nvPr>
        </p:nvSpPr>
        <p:spPr>
          <a:xfrm>
            <a:off x="762000" y="1752600"/>
            <a:ext cx="7543800" cy="3200400"/>
          </a:xfrm>
          <a:solidFill>
            <a:srgbClr val="FFFF99"/>
          </a:solidFill>
        </p:spPr>
        <p:txBody>
          <a:bodyPr>
            <a:normAutofit fontScale="92500"/>
          </a:bodyPr>
          <a:lstStyle/>
          <a:p>
            <a:pPr algn="ctr" eaLnBrk="1" hangingPunct="1">
              <a:buFont typeface="Wingdings" pitchFamily="2" charset="2"/>
              <a:buNone/>
            </a:pPr>
            <a:r>
              <a:rPr lang="en-US" b="1" smtClean="0">
                <a:solidFill>
                  <a:srgbClr val="FF0000"/>
                </a:solidFill>
                <a:latin typeface="Century Schoolbook" pitchFamily="18" charset="0"/>
              </a:rPr>
              <a:t>Preeklampsiya</a:t>
            </a:r>
            <a:r>
              <a:rPr lang="az-Latn-AZ" b="1" smtClean="0">
                <a:solidFill>
                  <a:srgbClr val="FF0000"/>
                </a:solidFill>
                <a:latin typeface="Century Schoolbook" pitchFamily="18" charset="0"/>
              </a:rPr>
              <a:t>:</a:t>
            </a:r>
            <a:endParaRPr lang="en-US" b="1" smtClean="0">
              <a:solidFill>
                <a:srgbClr val="FF0000"/>
              </a:solidFill>
              <a:latin typeface="Century Schoolbook" pitchFamily="18" charset="0"/>
            </a:endParaRPr>
          </a:p>
          <a:p>
            <a:pPr eaLnBrk="1" hangingPunct="1"/>
            <a:r>
              <a:rPr lang="en-US" smtClean="0">
                <a:solidFill>
                  <a:srgbClr val="0066FF"/>
                </a:solidFill>
                <a:latin typeface="Century Schoolbook" pitchFamily="18" charset="0"/>
              </a:rPr>
              <a:t>AT: hamiləliyin 20 həftəsindən etibarən SAT 140 mm c.süt.-dən artıq və ya</a:t>
            </a:r>
            <a:r>
              <a:rPr lang="az-Latn-AZ" smtClean="0">
                <a:solidFill>
                  <a:srgbClr val="0066FF"/>
                </a:solidFill>
                <a:latin typeface="Century Schoolbook" pitchFamily="18" charset="0"/>
              </a:rPr>
              <a:t> D</a:t>
            </a:r>
            <a:r>
              <a:rPr lang="nl-NL" smtClean="0">
                <a:solidFill>
                  <a:srgbClr val="0066FF"/>
                </a:solidFill>
                <a:latin typeface="Century Schoolbook" pitchFamily="18" charset="0"/>
              </a:rPr>
              <a:t>AT 90 mm c. süt.-dən artıq</a:t>
            </a:r>
          </a:p>
          <a:p>
            <a:pPr eaLnBrk="1" hangingPunct="1"/>
            <a:r>
              <a:rPr lang="en-US" smtClean="0">
                <a:solidFill>
                  <a:srgbClr val="008000"/>
                </a:solidFill>
                <a:latin typeface="Century Schoolbook" pitchFamily="18" charset="0"/>
              </a:rPr>
              <a:t>Proteinuriya: 0,3 q və ya çox /24 saatlıq sidikdə </a:t>
            </a:r>
            <a:endParaRPr lang="en-US" b="1" smtClean="0">
              <a:solidFill>
                <a:srgbClr val="008000"/>
              </a:solidFill>
              <a:latin typeface="Century Schoolbook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en-US" smtClean="0">
              <a:solidFill>
                <a:srgbClr val="008000"/>
              </a:solidFill>
              <a:latin typeface="Century Schoolbook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7467600" cy="1020762"/>
          </a:xfrm>
          <a:solidFill>
            <a:srgbClr val="CCFFFF"/>
          </a:solidFill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z="2400" b="1" cap="none" smtClean="0">
                <a:solidFill>
                  <a:srgbClr val="FF3300"/>
                </a:solidFill>
                <a:latin typeface="Century Schoolbook" pitchFamily="18" charset="0"/>
              </a:rPr>
              <a:t>PREEKLAMPSIYANIN </a:t>
            </a:r>
            <a:r>
              <a:rPr lang="az-Latn-AZ" sz="2400" b="1" cap="none" smtClean="0">
                <a:solidFill>
                  <a:srgbClr val="FF3300"/>
                </a:solidFill>
                <a:latin typeface="Century Schoolbook" pitchFamily="18" charset="0"/>
              </a:rPr>
              <a:t/>
            </a:r>
            <a:br>
              <a:rPr lang="az-Latn-AZ" sz="2400" b="1" cap="none" smtClean="0">
                <a:solidFill>
                  <a:srgbClr val="FF3300"/>
                </a:solidFill>
                <a:latin typeface="Century Schoolbook" pitchFamily="18" charset="0"/>
              </a:rPr>
            </a:br>
            <a:r>
              <a:rPr lang="az-Latn-AZ" sz="2400" b="1" cap="none" smtClean="0">
                <a:solidFill>
                  <a:srgbClr val="FF3300"/>
                </a:solidFill>
                <a:latin typeface="Century Schoolbook" pitchFamily="18" charset="0"/>
              </a:rPr>
              <a:t>                      </a:t>
            </a:r>
            <a:r>
              <a:rPr lang="en-US" sz="2400" b="1" cap="none" smtClean="0">
                <a:solidFill>
                  <a:srgbClr val="FF3300"/>
                </a:solidFill>
                <a:latin typeface="Century Schoolbook" pitchFamily="18" charset="0"/>
              </a:rPr>
              <a:t>DIAQNOSTIK</a:t>
            </a:r>
            <a:r>
              <a:rPr lang="az-Latn-AZ" sz="2400" b="1" cap="none" smtClean="0">
                <a:solidFill>
                  <a:srgbClr val="FF3300"/>
                </a:solidFill>
                <a:latin typeface="Century Schoolbook" pitchFamily="18" charset="0"/>
              </a:rPr>
              <a:t>    </a:t>
            </a:r>
            <a:r>
              <a:rPr lang="en-US" sz="2400" b="1" cap="none" smtClean="0">
                <a:solidFill>
                  <a:srgbClr val="FF3300"/>
                </a:solidFill>
                <a:latin typeface="Century Schoolbook" pitchFamily="18" charset="0"/>
              </a:rPr>
              <a:t>MEYARLARI</a:t>
            </a:r>
          </a:p>
        </p:txBody>
      </p:sp>
      <p:sp>
        <p:nvSpPr>
          <p:cNvPr id="31747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1524000"/>
            <a:ext cx="8001000" cy="4873625"/>
          </a:xfrm>
          <a:solidFill>
            <a:srgbClr val="FFFF99"/>
          </a:solidFill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en-US" b="1" smtClean="0">
                <a:solidFill>
                  <a:srgbClr val="FF0000"/>
                </a:solidFill>
                <a:latin typeface="Century Schoolbook" pitchFamily="18" charset="0"/>
              </a:rPr>
              <a:t>Ağır preeklampsiya</a:t>
            </a:r>
          </a:p>
          <a:p>
            <a:pPr eaLnBrk="1" hangingPunct="1"/>
            <a:r>
              <a:rPr lang="en-US" sz="1600" b="1" smtClean="0">
                <a:solidFill>
                  <a:srgbClr val="0066FF"/>
                </a:solidFill>
                <a:latin typeface="Century Schoolbook" pitchFamily="18" charset="0"/>
              </a:rPr>
              <a:t>AT: SAT 160 mm c. süt. və ya artıq və DAT 110 mm c. süt. və ya artıq –</a:t>
            </a:r>
          </a:p>
          <a:p>
            <a:pPr eaLnBrk="1" hangingPunct="1">
              <a:buFont typeface="Wingdings" pitchFamily="2" charset="2"/>
              <a:buNone/>
            </a:pPr>
            <a:r>
              <a:rPr lang="az-Latn-AZ" sz="1600" b="1" smtClean="0">
                <a:solidFill>
                  <a:srgbClr val="0066FF"/>
                </a:solidFill>
                <a:latin typeface="Century Schoolbook" pitchFamily="18" charset="0"/>
              </a:rPr>
              <a:t>     </a:t>
            </a:r>
            <a:r>
              <a:rPr lang="en-US" sz="1600" b="1" smtClean="0">
                <a:solidFill>
                  <a:srgbClr val="0066FF"/>
                </a:solidFill>
                <a:latin typeface="Century Schoolbook" pitchFamily="18" charset="0"/>
              </a:rPr>
              <a:t>hamilə qadının yataq şəraitində olduğu 6 saat müddətində azı 2 dəfə qeyd</a:t>
            </a:r>
            <a:r>
              <a:rPr lang="az-Latn-AZ" sz="1600" b="1" smtClean="0">
                <a:solidFill>
                  <a:srgbClr val="0066FF"/>
                </a:solidFill>
                <a:latin typeface="Century Schoolbook" pitchFamily="18" charset="0"/>
              </a:rPr>
              <a:t> </a:t>
            </a:r>
            <a:r>
              <a:rPr lang="en-US" sz="1600" b="1" smtClean="0">
                <a:solidFill>
                  <a:srgbClr val="0066FF"/>
                </a:solidFill>
                <a:latin typeface="Century Schoolbook" pitchFamily="18" charset="0"/>
              </a:rPr>
              <a:t>olunursa </a:t>
            </a:r>
            <a:r>
              <a:rPr lang="az-Latn-AZ" sz="1600" b="1" smtClean="0">
                <a:solidFill>
                  <a:srgbClr val="0066FF"/>
                </a:solidFill>
                <a:latin typeface="Century Schoolbook" pitchFamily="18" charset="0"/>
              </a:rPr>
              <a:t>(C)</a:t>
            </a:r>
            <a:endParaRPr lang="en-US" sz="1600" b="1" smtClean="0">
              <a:solidFill>
                <a:srgbClr val="0066FF"/>
              </a:solidFill>
              <a:latin typeface="Century Schoolbook" pitchFamily="18" charset="0"/>
            </a:endParaRPr>
          </a:p>
          <a:p>
            <a:pPr eaLnBrk="1" hangingPunct="1"/>
            <a:r>
              <a:rPr lang="en-US" sz="1600" b="1" smtClean="0">
                <a:solidFill>
                  <a:srgbClr val="009900"/>
                </a:solidFill>
                <a:latin typeface="Century Schoolbook" pitchFamily="18" charset="0"/>
              </a:rPr>
              <a:t>Proteinuriya: 5 q və ya çox /24 saatlıq sidik müayinəsində və ya 3+ sidikdə</a:t>
            </a:r>
            <a:r>
              <a:rPr lang="az-Latn-AZ" sz="1600" b="1" smtClean="0">
                <a:solidFill>
                  <a:srgbClr val="009900"/>
                </a:solidFill>
                <a:latin typeface="Century Schoolbook" pitchFamily="18" charset="0"/>
              </a:rPr>
              <a:t>  </a:t>
            </a:r>
            <a:r>
              <a:rPr lang="en-US" sz="1600" b="1" smtClean="0">
                <a:solidFill>
                  <a:srgbClr val="009900"/>
                </a:solidFill>
                <a:latin typeface="Century Schoolbook" pitchFamily="18" charset="0"/>
              </a:rPr>
              <a:t>zülalın təyini testində – 4 saat müddətində götürülmüş sidikdə </a:t>
            </a:r>
            <a:r>
              <a:rPr lang="az-Latn-AZ" sz="1600" b="1" smtClean="0">
                <a:solidFill>
                  <a:srgbClr val="009900"/>
                </a:solidFill>
                <a:latin typeface="Century Schoolbook" pitchFamily="18" charset="0"/>
              </a:rPr>
              <a:t>(C)</a:t>
            </a:r>
            <a:endParaRPr lang="en-US" sz="1600" b="1" smtClean="0">
              <a:solidFill>
                <a:srgbClr val="009900"/>
              </a:solidFill>
              <a:latin typeface="Century Schoolbook" pitchFamily="18" charset="0"/>
            </a:endParaRPr>
          </a:p>
          <a:p>
            <a:pPr eaLnBrk="1" hangingPunct="1"/>
            <a:r>
              <a:rPr lang="en-US" sz="1600" b="1" smtClean="0">
                <a:solidFill>
                  <a:srgbClr val="FF3300"/>
                </a:solidFill>
                <a:latin typeface="Century Schoolbook" pitchFamily="18" charset="0"/>
              </a:rPr>
              <a:t>Başqa əlamətlər: oliquriya (&lt; 500ml/24 saat və ya &lt; 30 ml/saat), plazmada</a:t>
            </a:r>
            <a:r>
              <a:rPr lang="az-Latn-AZ" sz="1600" b="1" smtClean="0">
                <a:solidFill>
                  <a:srgbClr val="FF3300"/>
                </a:solidFill>
                <a:latin typeface="Century Schoolbook" pitchFamily="18" charset="0"/>
              </a:rPr>
              <a:t> </a:t>
            </a:r>
            <a:r>
              <a:rPr lang="en-US" sz="1600" b="1" smtClean="0">
                <a:solidFill>
                  <a:srgbClr val="FF3300"/>
                </a:solidFill>
                <a:latin typeface="Century Schoolbook" pitchFamily="18" charset="0"/>
              </a:rPr>
              <a:t>kreatinin &gt; 1,2 mq/dl, baş ağrısı, serebral və vizual pozğunluqlar, sianoz</a:t>
            </a:r>
            <a:r>
              <a:rPr lang="az-Latn-AZ" sz="1600" b="1" smtClean="0">
                <a:solidFill>
                  <a:srgbClr val="FF3300"/>
                </a:solidFill>
                <a:latin typeface="Century Schoolbook" pitchFamily="18" charset="0"/>
              </a:rPr>
              <a:t>,  </a:t>
            </a:r>
            <a:r>
              <a:rPr lang="en-US" sz="1600" b="1" smtClean="0">
                <a:solidFill>
                  <a:srgbClr val="FF3300"/>
                </a:solidFill>
                <a:latin typeface="Century Schoolbook" pitchFamily="18" charset="0"/>
              </a:rPr>
              <a:t>ağciyər ödemi, mədə nahiyəsində ağrı, göz dibinə ekssudasiya və </a:t>
            </a:r>
            <a:r>
              <a:rPr lang="az-Latn-AZ" sz="1600" b="1" smtClean="0">
                <a:solidFill>
                  <a:srgbClr val="FF3300"/>
                </a:solidFill>
                <a:latin typeface="Century Schoolbook" pitchFamily="18" charset="0"/>
              </a:rPr>
              <a:t> </a:t>
            </a:r>
            <a:r>
              <a:rPr lang="en-US" sz="1600" b="1" smtClean="0">
                <a:solidFill>
                  <a:srgbClr val="FF3300"/>
                </a:solidFill>
                <a:latin typeface="Century Schoolbook" pitchFamily="18" charset="0"/>
              </a:rPr>
              <a:t>qansızma,</a:t>
            </a:r>
            <a:r>
              <a:rPr lang="az-Latn-AZ" sz="1600" b="1" smtClean="0">
                <a:solidFill>
                  <a:srgbClr val="FF3300"/>
                </a:solidFill>
                <a:latin typeface="Century Schoolbook" pitchFamily="18" charset="0"/>
              </a:rPr>
              <a:t> </a:t>
            </a:r>
            <a:r>
              <a:rPr lang="en-US" sz="1600" b="1" smtClean="0">
                <a:solidFill>
                  <a:srgbClr val="FF3300"/>
                </a:solidFill>
                <a:latin typeface="Century Schoolbook" pitchFamily="18" charset="0"/>
              </a:rPr>
              <a:t>qaraciyər funksiyasının pozğunluqları, trombositopeniya, dölün bətndaxili</a:t>
            </a:r>
            <a:r>
              <a:rPr lang="az-Latn-AZ" sz="1600" b="1" smtClean="0">
                <a:solidFill>
                  <a:srgbClr val="FF3300"/>
                </a:solidFill>
                <a:latin typeface="Century Schoolbook" pitchFamily="18" charset="0"/>
              </a:rPr>
              <a:t> </a:t>
            </a:r>
            <a:r>
              <a:rPr lang="en-US" sz="1600" b="1" smtClean="0">
                <a:solidFill>
                  <a:srgbClr val="FF3300"/>
                </a:solidFill>
                <a:latin typeface="Century Schoolbook" pitchFamily="18" charset="0"/>
              </a:rPr>
              <a:t>inkişafının ləngiməsi </a:t>
            </a:r>
            <a:r>
              <a:rPr lang="az-Latn-AZ" sz="1600" b="1" smtClean="0">
                <a:solidFill>
                  <a:srgbClr val="FF3300"/>
                </a:solidFill>
                <a:latin typeface="Century Schoolbook" pitchFamily="18" charset="0"/>
              </a:rPr>
              <a:t>(C)</a:t>
            </a:r>
          </a:p>
          <a:p>
            <a:pPr eaLnBrk="1" hangingPunct="1"/>
            <a:endParaRPr lang="az-Latn-AZ" sz="1600" b="1" smtClean="0">
              <a:solidFill>
                <a:srgbClr val="FF3300"/>
              </a:solidFill>
              <a:latin typeface="Century Schoolbook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az-Latn-AZ" sz="1800" b="1" i="1" smtClean="0">
                <a:solidFill>
                  <a:srgbClr val="0066FF"/>
                </a:solidFill>
                <a:latin typeface="Century Schoolbook" pitchFamily="18" charset="0"/>
              </a:rPr>
              <a:t>Preeklampsiyanın diaqnostikasında hipertenziyanın və proteinuriyanın olması vacibdir!</a:t>
            </a:r>
            <a:endParaRPr lang="en-US" sz="1800" b="1" i="1" smtClean="0">
              <a:solidFill>
                <a:srgbClr val="0066FF"/>
              </a:solidFill>
              <a:latin typeface="Century Schoolbook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az-Latn-AZ" sz="1400" i="1" smtClean="0">
                <a:latin typeface="Century Schoolbook" pitchFamily="18" charset="0"/>
              </a:rPr>
              <a:t> </a:t>
            </a:r>
            <a:endParaRPr lang="en-US" sz="1400" i="1" smtClean="0">
              <a:latin typeface="Century Schoolbook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153400" cy="838200"/>
          </a:xfrm>
          <a:solidFill>
            <a:srgbClr val="FFCCFF"/>
          </a:solidFill>
          <a:ln w="57150" cmpd="thickThin">
            <a:solidFill>
              <a:srgbClr val="FF0000"/>
            </a:solidFill>
          </a:ln>
        </p:spPr>
        <p:txBody>
          <a:bodyPr/>
          <a:lstStyle/>
          <a:p>
            <a:pPr algn="ctr" eaLnBrk="1" hangingPunct="1"/>
            <a:r>
              <a:rPr lang="az-Latn-AZ" sz="2200" smtClean="0">
                <a:solidFill>
                  <a:srgbClr val="0000FF"/>
                </a:solidFill>
              </a:rPr>
              <a:t>Hamilə  qadınlarda  hipertenziyanın diferensiyası</a:t>
            </a:r>
            <a:r>
              <a:rPr lang="en-US" sz="2200" smtClean="0">
                <a:solidFill>
                  <a:srgbClr val="0000FF"/>
                </a:solidFill>
              </a:rPr>
              <a:t>n</a:t>
            </a:r>
            <a:r>
              <a:rPr lang="az-Latn-AZ" sz="2200" smtClean="0">
                <a:solidFill>
                  <a:srgbClr val="0000FF"/>
                </a:solidFill>
              </a:rPr>
              <a:t>ın</a:t>
            </a:r>
            <a:r>
              <a:rPr lang="en-US" sz="2200" smtClean="0">
                <a:solidFill>
                  <a:srgbClr val="0000FF"/>
                </a:solidFill>
              </a:rPr>
              <a:t> alqoritmi</a:t>
            </a:r>
            <a:endParaRPr lang="ru-RU" sz="2200" smtClean="0">
              <a:solidFill>
                <a:srgbClr val="0000FF"/>
              </a:solidFill>
            </a:endParaRP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95400"/>
            <a:ext cx="8229600" cy="5410200"/>
          </a:xfrm>
          <a:solidFill>
            <a:srgbClr val="CCCCFF"/>
          </a:solidFill>
        </p:spPr>
        <p:txBody>
          <a:bodyPr/>
          <a:lstStyle/>
          <a:p>
            <a:pPr algn="r" eaLnBrk="1" hangingPunct="1">
              <a:buFont typeface="Wingdings" pitchFamily="2" charset="2"/>
              <a:buNone/>
            </a:pPr>
            <a:r>
              <a:rPr lang="az-Latn-AZ" smtClean="0"/>
              <a:t> </a:t>
            </a:r>
            <a:endParaRPr lang="ru-RU" smtClean="0"/>
          </a:p>
        </p:txBody>
      </p:sp>
      <p:sp>
        <p:nvSpPr>
          <p:cNvPr id="32772" name="Rectangle 4"/>
          <p:cNvSpPr>
            <a:spLocks noChangeArrowheads="1"/>
          </p:cNvSpPr>
          <p:nvPr/>
        </p:nvSpPr>
        <p:spPr bwMode="auto">
          <a:xfrm flipV="1">
            <a:off x="2667000" y="1676400"/>
            <a:ext cx="3810000" cy="914400"/>
          </a:xfrm>
          <a:prstGeom prst="rect">
            <a:avLst/>
          </a:prstGeom>
          <a:solidFill>
            <a:srgbClr val="FFFF99"/>
          </a:solidFill>
          <a:ln w="76200" cmpd="tri">
            <a:solidFill>
              <a:srgbClr val="CC3300"/>
            </a:solidFill>
            <a:miter lim="800000"/>
            <a:headEnd/>
            <a:tailEnd/>
          </a:ln>
        </p:spPr>
        <p:txBody>
          <a:bodyPr rot="10800000" wrap="none" anchor="ctr"/>
          <a:lstStyle/>
          <a:p>
            <a:pPr algn="ctr"/>
            <a:r>
              <a:rPr lang="az-Latn-AZ" sz="1800"/>
              <a:t>  </a:t>
            </a:r>
            <a:r>
              <a:rPr lang="az-Latn-AZ" sz="1800" b="1">
                <a:solidFill>
                  <a:srgbClr val="FF0000"/>
                </a:solidFill>
              </a:rPr>
              <a:t>AT 140/90 mm c süt.-dan </a:t>
            </a:r>
          </a:p>
          <a:p>
            <a:pPr algn="ctr"/>
            <a:r>
              <a:rPr lang="az-Latn-AZ" sz="1800" b="1">
                <a:solidFill>
                  <a:srgbClr val="FF0000"/>
                </a:solidFill>
              </a:rPr>
              <a:t>yüksək olan hamilə </a:t>
            </a:r>
            <a:endParaRPr lang="ru-RU" sz="1800" b="1">
              <a:solidFill>
                <a:srgbClr val="FF0000"/>
              </a:solidFill>
            </a:endParaRPr>
          </a:p>
        </p:txBody>
      </p:sp>
      <p:sp>
        <p:nvSpPr>
          <p:cNvPr id="32773" name="Rectangle 5"/>
          <p:cNvSpPr>
            <a:spLocks noChangeArrowheads="1"/>
          </p:cNvSpPr>
          <p:nvPr/>
        </p:nvSpPr>
        <p:spPr bwMode="auto">
          <a:xfrm>
            <a:off x="609600" y="2971800"/>
            <a:ext cx="3657600" cy="990600"/>
          </a:xfrm>
          <a:prstGeom prst="rect">
            <a:avLst/>
          </a:prstGeom>
          <a:solidFill>
            <a:srgbClr val="CCFFCC"/>
          </a:solidFill>
          <a:ln w="57150" cmpd="thinThick">
            <a:solidFill>
              <a:srgbClr val="CC33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az-Latn-AZ" sz="1800">
                <a:latin typeface="Arial" charset="0"/>
              </a:rPr>
              <a:t>     </a:t>
            </a:r>
            <a:r>
              <a:rPr lang="az-Latn-AZ" sz="1800">
                <a:solidFill>
                  <a:srgbClr val="FF0000"/>
                </a:solidFill>
              </a:rPr>
              <a:t>20 həftəyədək hamiləlik</a:t>
            </a:r>
            <a:endParaRPr lang="ru-RU" sz="1800">
              <a:solidFill>
                <a:srgbClr val="FF0000"/>
              </a:solidFill>
            </a:endParaRPr>
          </a:p>
        </p:txBody>
      </p:sp>
      <p:sp>
        <p:nvSpPr>
          <p:cNvPr id="32774" name="Rectangle 6"/>
          <p:cNvSpPr>
            <a:spLocks noChangeArrowheads="1"/>
          </p:cNvSpPr>
          <p:nvPr/>
        </p:nvSpPr>
        <p:spPr bwMode="auto">
          <a:xfrm>
            <a:off x="533400" y="4267200"/>
            <a:ext cx="1828800" cy="914400"/>
          </a:xfrm>
          <a:prstGeom prst="rect">
            <a:avLst/>
          </a:prstGeom>
          <a:solidFill>
            <a:srgbClr val="99FF99"/>
          </a:solidFill>
          <a:ln w="57150" cmpd="thinThick">
            <a:solidFill>
              <a:srgbClr val="CC33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az-Latn-AZ" sz="1800">
                <a:latin typeface="Arial" charset="0"/>
              </a:rPr>
              <a:t> </a:t>
            </a:r>
            <a:r>
              <a:rPr lang="az-Latn-AZ" sz="1400"/>
              <a:t>Proteinuriya yoxdur </a:t>
            </a:r>
          </a:p>
          <a:p>
            <a:pPr algn="ctr"/>
            <a:r>
              <a:rPr lang="az-Latn-AZ" sz="1400"/>
              <a:t>və ya</a:t>
            </a:r>
          </a:p>
          <a:p>
            <a:pPr algn="ctr"/>
            <a:r>
              <a:rPr lang="az-Latn-AZ" sz="1400"/>
              <a:t>dəyişməzdir</a:t>
            </a:r>
            <a:endParaRPr lang="ru-RU" sz="1400"/>
          </a:p>
        </p:txBody>
      </p:sp>
      <p:sp>
        <p:nvSpPr>
          <p:cNvPr id="32775" name="Rectangle 7"/>
          <p:cNvSpPr>
            <a:spLocks noChangeArrowheads="1"/>
          </p:cNvSpPr>
          <p:nvPr/>
        </p:nvSpPr>
        <p:spPr bwMode="auto">
          <a:xfrm>
            <a:off x="4800600" y="2971800"/>
            <a:ext cx="3581400" cy="990600"/>
          </a:xfrm>
          <a:prstGeom prst="rect">
            <a:avLst/>
          </a:prstGeom>
          <a:solidFill>
            <a:srgbClr val="CCFFCC"/>
          </a:solidFill>
          <a:ln w="57150" cmpd="thickThin">
            <a:solidFill>
              <a:srgbClr val="CC33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az-Latn-AZ" sz="1800">
                <a:latin typeface="Arial" charset="0"/>
              </a:rPr>
              <a:t>  </a:t>
            </a:r>
            <a:r>
              <a:rPr lang="az-Latn-AZ" sz="1800">
                <a:solidFill>
                  <a:srgbClr val="FF0000"/>
                </a:solidFill>
              </a:rPr>
              <a:t>20 həftədən artıq hamiləlik</a:t>
            </a:r>
            <a:r>
              <a:rPr lang="az-Latn-AZ" sz="1800">
                <a:solidFill>
                  <a:srgbClr val="FF0000"/>
                </a:solidFill>
                <a:latin typeface="Arial" charset="0"/>
              </a:rPr>
              <a:t> </a:t>
            </a:r>
            <a:endParaRPr lang="ru-RU" sz="180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32776" name="Rectangle 8"/>
          <p:cNvSpPr>
            <a:spLocks noChangeArrowheads="1"/>
          </p:cNvSpPr>
          <p:nvPr/>
        </p:nvSpPr>
        <p:spPr bwMode="auto">
          <a:xfrm>
            <a:off x="2590800" y="4267200"/>
            <a:ext cx="1828800" cy="914400"/>
          </a:xfrm>
          <a:prstGeom prst="rect">
            <a:avLst/>
          </a:prstGeom>
          <a:solidFill>
            <a:srgbClr val="99FF99"/>
          </a:solidFill>
          <a:ln w="57150" cmpd="thinThick">
            <a:solidFill>
              <a:srgbClr val="CC33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az-Latn-AZ" sz="1200"/>
              <a:t>Yeni və artan </a:t>
            </a:r>
          </a:p>
          <a:p>
            <a:pPr algn="ctr"/>
            <a:r>
              <a:rPr lang="az-Latn-AZ" sz="1200"/>
              <a:t>proteinuriya və ya</a:t>
            </a:r>
          </a:p>
          <a:p>
            <a:pPr algn="ctr"/>
            <a:r>
              <a:rPr lang="az-Latn-AZ" sz="1200"/>
              <a:t>artan AT və ya HEELP</a:t>
            </a:r>
            <a:endParaRPr lang="ru-RU" sz="1200"/>
          </a:p>
        </p:txBody>
      </p:sp>
      <p:sp>
        <p:nvSpPr>
          <p:cNvPr id="32777" name="Rectangle 9"/>
          <p:cNvSpPr>
            <a:spLocks noChangeArrowheads="1"/>
          </p:cNvSpPr>
          <p:nvPr/>
        </p:nvSpPr>
        <p:spPr bwMode="auto">
          <a:xfrm>
            <a:off x="4648200" y="4267200"/>
            <a:ext cx="1828800" cy="914400"/>
          </a:xfrm>
          <a:prstGeom prst="rect">
            <a:avLst/>
          </a:prstGeom>
          <a:solidFill>
            <a:srgbClr val="99FF99"/>
          </a:solidFill>
          <a:ln w="57150" cmpd="thinThick">
            <a:solidFill>
              <a:srgbClr val="CC33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az-Latn-AZ" sz="1800">
                <a:latin typeface="Arial" charset="0"/>
              </a:rPr>
              <a:t> </a:t>
            </a:r>
            <a:r>
              <a:rPr lang="az-Latn-AZ" sz="1600"/>
              <a:t>Proteinuriya </a:t>
            </a:r>
          </a:p>
          <a:p>
            <a:pPr algn="ctr"/>
            <a:r>
              <a:rPr lang="az-Latn-AZ" sz="1600"/>
              <a:t>var</a:t>
            </a:r>
            <a:endParaRPr lang="ru-RU" sz="1600"/>
          </a:p>
        </p:txBody>
      </p:sp>
      <p:sp>
        <p:nvSpPr>
          <p:cNvPr id="32778" name="Rectangle 10"/>
          <p:cNvSpPr>
            <a:spLocks noChangeArrowheads="1"/>
          </p:cNvSpPr>
          <p:nvPr/>
        </p:nvSpPr>
        <p:spPr bwMode="auto">
          <a:xfrm>
            <a:off x="6629400" y="4267200"/>
            <a:ext cx="1905000" cy="838200"/>
          </a:xfrm>
          <a:prstGeom prst="rect">
            <a:avLst/>
          </a:prstGeom>
          <a:solidFill>
            <a:srgbClr val="99FF99"/>
          </a:solidFill>
          <a:ln w="57150" cmpd="thinThick">
            <a:solidFill>
              <a:srgbClr val="CC33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az-Latn-AZ" sz="1600"/>
              <a:t>Proteinuriya </a:t>
            </a:r>
          </a:p>
          <a:p>
            <a:pPr algn="ctr"/>
            <a:r>
              <a:rPr lang="az-Latn-AZ" sz="1600"/>
              <a:t>yoxdur</a:t>
            </a:r>
            <a:endParaRPr lang="ru-RU" sz="1600"/>
          </a:p>
        </p:txBody>
      </p:sp>
      <p:sp>
        <p:nvSpPr>
          <p:cNvPr id="32779" name="Rectangle 13"/>
          <p:cNvSpPr>
            <a:spLocks noChangeArrowheads="1"/>
          </p:cNvSpPr>
          <p:nvPr/>
        </p:nvSpPr>
        <p:spPr bwMode="auto">
          <a:xfrm>
            <a:off x="533400" y="5638800"/>
            <a:ext cx="1828800" cy="1066800"/>
          </a:xfrm>
          <a:prstGeom prst="rect">
            <a:avLst/>
          </a:prstGeom>
          <a:solidFill>
            <a:srgbClr val="FFFF99"/>
          </a:solidFill>
          <a:ln w="57150" cmpd="thinThick">
            <a:solidFill>
              <a:srgbClr val="CC33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az-Latn-AZ" sz="1400"/>
              <a:t>  </a:t>
            </a:r>
            <a:r>
              <a:rPr lang="az-Latn-AZ" sz="1600" b="1">
                <a:solidFill>
                  <a:srgbClr val="FF0000"/>
                </a:solidFill>
              </a:rPr>
              <a:t>Xroniki </a:t>
            </a:r>
          </a:p>
          <a:p>
            <a:pPr algn="ctr"/>
            <a:r>
              <a:rPr lang="az-Latn-AZ" sz="1600" b="1">
                <a:solidFill>
                  <a:srgbClr val="FF0000"/>
                </a:solidFill>
              </a:rPr>
              <a:t>hipertenziya</a:t>
            </a:r>
            <a:endParaRPr lang="ru-RU" sz="1600" b="1">
              <a:solidFill>
                <a:srgbClr val="FF0000"/>
              </a:solidFill>
            </a:endParaRPr>
          </a:p>
        </p:txBody>
      </p:sp>
      <p:sp>
        <p:nvSpPr>
          <p:cNvPr id="32780" name="Rectangle 14"/>
          <p:cNvSpPr>
            <a:spLocks noChangeArrowheads="1"/>
          </p:cNvSpPr>
          <p:nvPr/>
        </p:nvSpPr>
        <p:spPr bwMode="auto">
          <a:xfrm>
            <a:off x="2590800" y="5638800"/>
            <a:ext cx="1828800" cy="1066800"/>
          </a:xfrm>
          <a:prstGeom prst="rect">
            <a:avLst/>
          </a:prstGeom>
          <a:solidFill>
            <a:srgbClr val="FFFF99"/>
          </a:solidFill>
          <a:ln w="57150" cmpd="thinThick">
            <a:solidFill>
              <a:srgbClr val="CC33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az-Latn-AZ" sz="1800">
                <a:latin typeface="Arial" charset="0"/>
              </a:rPr>
              <a:t> </a:t>
            </a:r>
            <a:r>
              <a:rPr lang="az-Latn-AZ" sz="1600" b="1">
                <a:solidFill>
                  <a:srgbClr val="FF0000"/>
                </a:solidFill>
              </a:rPr>
              <a:t>Xr. hipertenzi-</a:t>
            </a:r>
          </a:p>
          <a:p>
            <a:pPr algn="ctr"/>
            <a:r>
              <a:rPr lang="az-Latn-AZ" sz="1600" b="1">
                <a:solidFill>
                  <a:srgbClr val="FF0000"/>
                </a:solidFill>
              </a:rPr>
              <a:t>yaya qoşulan</a:t>
            </a:r>
          </a:p>
          <a:p>
            <a:pPr algn="ctr"/>
            <a:r>
              <a:rPr lang="az-Latn-AZ" sz="1600" b="1">
                <a:solidFill>
                  <a:srgbClr val="FF0000"/>
                </a:solidFill>
              </a:rPr>
              <a:t>preeklampsiya</a:t>
            </a:r>
            <a:endParaRPr lang="ru-RU" sz="1600" b="1">
              <a:solidFill>
                <a:srgbClr val="FF0000"/>
              </a:solidFill>
            </a:endParaRPr>
          </a:p>
        </p:txBody>
      </p:sp>
      <p:sp>
        <p:nvSpPr>
          <p:cNvPr id="32781" name="Rectangle 15"/>
          <p:cNvSpPr>
            <a:spLocks noChangeArrowheads="1"/>
          </p:cNvSpPr>
          <p:nvPr/>
        </p:nvSpPr>
        <p:spPr bwMode="auto">
          <a:xfrm>
            <a:off x="4724400" y="5638800"/>
            <a:ext cx="1752600" cy="1066800"/>
          </a:xfrm>
          <a:prstGeom prst="rect">
            <a:avLst/>
          </a:prstGeom>
          <a:solidFill>
            <a:srgbClr val="FFFF99"/>
          </a:solidFill>
          <a:ln w="57150" cmpd="thinThick">
            <a:solidFill>
              <a:srgbClr val="CC33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az-Latn-AZ" sz="1800">
                <a:latin typeface="Arial" charset="0"/>
              </a:rPr>
              <a:t> </a:t>
            </a:r>
            <a:r>
              <a:rPr lang="az-Latn-AZ" sz="1600" b="1">
                <a:solidFill>
                  <a:srgbClr val="FF0000"/>
                </a:solidFill>
              </a:rPr>
              <a:t>Preeklampsiya</a:t>
            </a:r>
            <a:endParaRPr lang="ru-RU" sz="1600" b="1">
              <a:solidFill>
                <a:srgbClr val="FF0000"/>
              </a:solidFill>
            </a:endParaRPr>
          </a:p>
        </p:txBody>
      </p:sp>
      <p:sp>
        <p:nvSpPr>
          <p:cNvPr id="32782" name="Rectangle 16"/>
          <p:cNvSpPr>
            <a:spLocks noChangeArrowheads="1"/>
          </p:cNvSpPr>
          <p:nvPr/>
        </p:nvSpPr>
        <p:spPr bwMode="auto">
          <a:xfrm>
            <a:off x="6629400" y="5638800"/>
            <a:ext cx="1905000" cy="1066800"/>
          </a:xfrm>
          <a:prstGeom prst="rect">
            <a:avLst/>
          </a:prstGeom>
          <a:solidFill>
            <a:srgbClr val="FFFF99"/>
          </a:solidFill>
          <a:ln w="57150" cmpd="thickThin">
            <a:solidFill>
              <a:srgbClr val="CC33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az-Latn-AZ" sz="1800">
                <a:latin typeface="Arial" charset="0"/>
              </a:rPr>
              <a:t> </a:t>
            </a:r>
            <a:r>
              <a:rPr lang="az-Latn-AZ" sz="1600" b="1">
                <a:solidFill>
                  <a:srgbClr val="FF0000"/>
                </a:solidFill>
              </a:rPr>
              <a:t>Hamiləlik  </a:t>
            </a:r>
          </a:p>
          <a:p>
            <a:pPr algn="ctr"/>
            <a:r>
              <a:rPr lang="az-Latn-AZ" sz="1600" b="1">
                <a:solidFill>
                  <a:srgbClr val="FF0000"/>
                </a:solidFill>
              </a:rPr>
              <a:t>hipertenziyası</a:t>
            </a:r>
            <a:endParaRPr lang="ru-RU" sz="1600" b="1">
              <a:solidFill>
                <a:srgbClr val="FF0000"/>
              </a:solidFill>
            </a:endParaRPr>
          </a:p>
        </p:txBody>
      </p:sp>
      <p:sp>
        <p:nvSpPr>
          <p:cNvPr id="32783" name="Line 17"/>
          <p:cNvSpPr>
            <a:spLocks noChangeShapeType="1"/>
          </p:cNvSpPr>
          <p:nvPr/>
        </p:nvSpPr>
        <p:spPr bwMode="auto">
          <a:xfrm flipH="1">
            <a:off x="2133600" y="2590800"/>
            <a:ext cx="1143000" cy="3810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2784" name="Line 18"/>
          <p:cNvSpPr>
            <a:spLocks noChangeShapeType="1"/>
          </p:cNvSpPr>
          <p:nvPr/>
        </p:nvSpPr>
        <p:spPr bwMode="auto">
          <a:xfrm>
            <a:off x="5486400" y="2590800"/>
            <a:ext cx="1371600" cy="3810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2785" name="Line 19"/>
          <p:cNvSpPr>
            <a:spLocks noChangeShapeType="1"/>
          </p:cNvSpPr>
          <p:nvPr/>
        </p:nvSpPr>
        <p:spPr bwMode="auto">
          <a:xfrm>
            <a:off x="1371600" y="3962400"/>
            <a:ext cx="0" cy="3048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2786" name="Line 20"/>
          <p:cNvSpPr>
            <a:spLocks noChangeShapeType="1"/>
          </p:cNvSpPr>
          <p:nvPr/>
        </p:nvSpPr>
        <p:spPr bwMode="auto">
          <a:xfrm>
            <a:off x="1371600" y="5181600"/>
            <a:ext cx="0" cy="4572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2787" name="Line 21"/>
          <p:cNvSpPr>
            <a:spLocks noChangeShapeType="1"/>
          </p:cNvSpPr>
          <p:nvPr/>
        </p:nvSpPr>
        <p:spPr bwMode="auto">
          <a:xfrm>
            <a:off x="3352800" y="3962400"/>
            <a:ext cx="0" cy="3048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2788" name="Line 22"/>
          <p:cNvSpPr>
            <a:spLocks noChangeShapeType="1"/>
          </p:cNvSpPr>
          <p:nvPr/>
        </p:nvSpPr>
        <p:spPr bwMode="auto">
          <a:xfrm flipH="1">
            <a:off x="3352800" y="5181600"/>
            <a:ext cx="0" cy="4572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2789" name="Line 23"/>
          <p:cNvSpPr>
            <a:spLocks noChangeShapeType="1"/>
          </p:cNvSpPr>
          <p:nvPr/>
        </p:nvSpPr>
        <p:spPr bwMode="auto">
          <a:xfrm>
            <a:off x="5562600" y="3962400"/>
            <a:ext cx="0" cy="3048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2790" name="Line 24"/>
          <p:cNvSpPr>
            <a:spLocks noChangeShapeType="1"/>
          </p:cNvSpPr>
          <p:nvPr/>
        </p:nvSpPr>
        <p:spPr bwMode="auto">
          <a:xfrm>
            <a:off x="5562600" y="5181600"/>
            <a:ext cx="0" cy="4572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2791" name="Line 25"/>
          <p:cNvSpPr>
            <a:spLocks noChangeShapeType="1"/>
          </p:cNvSpPr>
          <p:nvPr/>
        </p:nvSpPr>
        <p:spPr bwMode="auto">
          <a:xfrm>
            <a:off x="7391400" y="3962400"/>
            <a:ext cx="0" cy="3048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2792" name="Line 26"/>
          <p:cNvSpPr>
            <a:spLocks noChangeShapeType="1"/>
          </p:cNvSpPr>
          <p:nvPr/>
        </p:nvSpPr>
        <p:spPr bwMode="auto">
          <a:xfrm>
            <a:off x="7467600" y="5105400"/>
            <a:ext cx="0" cy="5334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2793" name="Line 27"/>
          <p:cNvSpPr>
            <a:spLocks noChangeShapeType="1"/>
          </p:cNvSpPr>
          <p:nvPr/>
        </p:nvSpPr>
        <p:spPr bwMode="auto">
          <a:xfrm>
            <a:off x="1371600" y="51816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 bwMode="auto">
          <a:xfrm>
            <a:off x="685800" y="152400"/>
            <a:ext cx="7696200" cy="914400"/>
          </a:xfrm>
          <a:solidFill>
            <a:srgbClr val="CCFFFF"/>
          </a:solidFill>
          <a:ln w="76200" cmpd="tri">
            <a:solidFill>
              <a:srgbClr val="FF0000"/>
            </a:solidFill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en-US" sz="2900" b="1" cap="none" smtClean="0">
                <a:solidFill>
                  <a:srgbClr val="FF0000"/>
                </a:solidFill>
                <a:latin typeface="Century Schoolbook" pitchFamily="18" charset="0"/>
              </a:rPr>
              <a:t>EKLAMPSIYANIN GEDIŞI</a:t>
            </a:r>
            <a:br>
              <a:rPr lang="en-US" sz="2900" b="1" cap="none" smtClean="0">
                <a:solidFill>
                  <a:srgbClr val="FF0000"/>
                </a:solidFill>
                <a:latin typeface="Century Schoolbook" pitchFamily="18" charset="0"/>
              </a:rPr>
            </a:br>
            <a:r>
              <a:rPr lang="en-US" sz="2100" cap="none" smtClean="0">
                <a:solidFill>
                  <a:srgbClr val="FF0000"/>
                </a:solidFill>
                <a:latin typeface="Century Schoolbook" pitchFamily="18" charset="0"/>
              </a:rPr>
              <a:t>ELAMPSIYANIN GEDIŞINI 4 DÖVRƏ AYIRMAQ OLAR:</a:t>
            </a:r>
            <a:endParaRPr lang="en-US" sz="2700" cap="none" smtClean="0">
              <a:solidFill>
                <a:srgbClr val="FF0000"/>
              </a:solidFill>
              <a:latin typeface="Century Schoolbook" pitchFamily="18" charset="0"/>
            </a:endParaRPr>
          </a:p>
        </p:txBody>
      </p:sp>
      <p:sp>
        <p:nvSpPr>
          <p:cNvPr id="33795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371600"/>
            <a:ext cx="7772400" cy="5181600"/>
          </a:xfrm>
          <a:solidFill>
            <a:srgbClr val="FFFF99"/>
          </a:solidFill>
          <a:ln w="57150" cmpd="thinThick">
            <a:solidFill>
              <a:srgbClr val="FF0000"/>
            </a:solidFill>
          </a:ln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az-Latn-AZ" sz="1800" b="1" smtClean="0">
                <a:solidFill>
                  <a:srgbClr val="FF0000"/>
                </a:solidFill>
                <a:latin typeface="Century Schoolbook" pitchFamily="18" charset="0"/>
              </a:rPr>
              <a:t>     </a:t>
            </a:r>
            <a:r>
              <a:rPr lang="it-IT" sz="1800" b="1" smtClean="0">
                <a:solidFill>
                  <a:srgbClr val="FF0000"/>
                </a:solidFill>
                <a:latin typeface="Century Schoolbook" pitchFamily="18" charset="0"/>
              </a:rPr>
              <a:t>1-ci dövr: başlanğıc (30 san.)</a:t>
            </a:r>
          </a:p>
          <a:p>
            <a:pPr eaLnBrk="1" hangingPunct="1"/>
            <a:r>
              <a:rPr lang="en-US" sz="1400" b="1" smtClean="0">
                <a:solidFill>
                  <a:srgbClr val="0000FF"/>
                </a:solidFill>
                <a:latin typeface="Century Schoolbook" pitchFamily="18" charset="0"/>
              </a:rPr>
              <a:t>Sifət əzələlərinin, sonra yuxarı ətrafların xırda fibrillyar</a:t>
            </a:r>
            <a:r>
              <a:rPr lang="az-Latn-AZ" sz="1400" b="1" smtClean="0">
                <a:solidFill>
                  <a:srgbClr val="0000FF"/>
                </a:solidFill>
                <a:latin typeface="Century Schoolbook" pitchFamily="18" charset="0"/>
              </a:rPr>
              <a:t> </a:t>
            </a:r>
            <a:r>
              <a:rPr lang="en-US" sz="1400" b="1" smtClean="0">
                <a:solidFill>
                  <a:srgbClr val="0000FF"/>
                </a:solidFill>
                <a:latin typeface="Century Schoolbook" pitchFamily="18" charset="0"/>
              </a:rPr>
              <a:t>dartınmaları</a:t>
            </a:r>
            <a:r>
              <a:rPr lang="az-Latn-AZ" sz="1400" b="1" smtClean="0">
                <a:solidFill>
                  <a:srgbClr val="0000FF"/>
                </a:solidFill>
                <a:latin typeface="Century Schoolbook" pitchFamily="18" charset="0"/>
              </a:rPr>
              <a:t>.</a:t>
            </a:r>
            <a:endParaRPr lang="en-US" sz="1400" b="1" smtClean="0">
              <a:solidFill>
                <a:srgbClr val="0000FF"/>
              </a:solidFill>
              <a:latin typeface="Century Schoolbook" pitchFamily="18" charset="0"/>
            </a:endParaRPr>
          </a:p>
          <a:p>
            <a:pPr eaLnBrk="1" hangingPunct="1"/>
            <a:r>
              <a:rPr lang="en-US" sz="1400" b="1" smtClean="0">
                <a:solidFill>
                  <a:srgbClr val="0000FF"/>
                </a:solidFill>
                <a:latin typeface="Century Schoolbook" pitchFamily="18" charset="0"/>
              </a:rPr>
              <a:t> Baxış bir tərəfə fiksasiya olu</a:t>
            </a:r>
            <a:r>
              <a:rPr lang="az-Latn-AZ" sz="1400" b="1" smtClean="0">
                <a:solidFill>
                  <a:srgbClr val="0000FF"/>
                </a:solidFill>
                <a:latin typeface="Century Schoolbook" pitchFamily="18" charset="0"/>
              </a:rPr>
              <a:t>r.</a:t>
            </a:r>
            <a:endParaRPr lang="en-US" sz="1400" b="1" smtClean="0">
              <a:solidFill>
                <a:srgbClr val="0000FF"/>
              </a:solidFill>
              <a:latin typeface="Century Schoolbook" pitchFamily="18" charset="0"/>
            </a:endParaRPr>
          </a:p>
          <a:p>
            <a:pPr eaLnBrk="1" hangingPunct="1"/>
            <a:r>
              <a:rPr lang="en-US" sz="1400" b="1" smtClean="0">
                <a:solidFill>
                  <a:srgbClr val="0000FF"/>
                </a:solidFill>
                <a:latin typeface="Century Schoolbook" pitchFamily="18" charset="0"/>
              </a:rPr>
              <a:t>Bəbəklər genişləni</a:t>
            </a:r>
            <a:r>
              <a:rPr lang="az-Latn-AZ" sz="1400" b="1" smtClean="0">
                <a:solidFill>
                  <a:srgbClr val="0000FF"/>
                </a:solidFill>
                <a:latin typeface="Century Schoolbook" pitchFamily="18" charset="0"/>
              </a:rPr>
              <a:t>r,</a:t>
            </a:r>
            <a:r>
              <a:rPr lang="en-US" sz="1400" b="1" smtClean="0">
                <a:solidFill>
                  <a:srgbClr val="0000FF"/>
                </a:solidFill>
                <a:latin typeface="Century Schoolbook" pitchFamily="18" charset="0"/>
              </a:rPr>
              <a:t> və göz </a:t>
            </a:r>
            <a:r>
              <a:rPr lang="az-Latn-AZ" sz="1400" b="1" smtClean="0">
                <a:solidFill>
                  <a:srgbClr val="0000FF"/>
                </a:solidFill>
                <a:latin typeface="Century Schoolbook" pitchFamily="18" charset="0"/>
              </a:rPr>
              <a:t>alması </a:t>
            </a:r>
            <a:r>
              <a:rPr lang="en-US" sz="1400" b="1" smtClean="0">
                <a:solidFill>
                  <a:srgbClr val="0000FF"/>
                </a:solidFill>
                <a:latin typeface="Century Schoolbook" pitchFamily="18" charset="0"/>
              </a:rPr>
              <a:t>qapaqları</a:t>
            </a:r>
            <a:r>
              <a:rPr lang="az-Latn-AZ" sz="1400" b="1" smtClean="0">
                <a:solidFill>
                  <a:srgbClr val="0000FF"/>
                </a:solidFill>
                <a:latin typeface="Century Schoolbook" pitchFamily="18" charset="0"/>
              </a:rPr>
              <a:t>n</a:t>
            </a:r>
            <a:r>
              <a:rPr lang="en-US" sz="1400" b="1" smtClean="0">
                <a:solidFill>
                  <a:srgbClr val="0000FF"/>
                </a:solidFill>
                <a:latin typeface="Century Schoolbook" pitchFamily="18" charset="0"/>
              </a:rPr>
              <a:t> altına gedir, göz ağı</a:t>
            </a:r>
            <a:r>
              <a:rPr lang="az-Latn-AZ" sz="1400" b="1" smtClean="0">
                <a:solidFill>
                  <a:srgbClr val="0000FF"/>
                </a:solidFill>
                <a:latin typeface="Century Schoolbook" pitchFamily="18" charset="0"/>
              </a:rPr>
              <a:t> </a:t>
            </a:r>
            <a:r>
              <a:rPr lang="en-US" sz="1400" b="1" smtClean="0">
                <a:solidFill>
                  <a:srgbClr val="0000FF"/>
                </a:solidFill>
                <a:latin typeface="Century Schoolbook" pitchFamily="18" charset="0"/>
              </a:rPr>
              <a:t>görünür</a:t>
            </a:r>
            <a:r>
              <a:rPr lang="az-Latn-AZ" sz="1400" b="1" smtClean="0">
                <a:solidFill>
                  <a:srgbClr val="0000FF"/>
                </a:solidFill>
                <a:latin typeface="Century Schoolbook" pitchFamily="18" charset="0"/>
              </a:rPr>
              <a:t>.</a:t>
            </a:r>
            <a:endParaRPr lang="en-US" sz="1400" b="1" smtClean="0">
              <a:solidFill>
                <a:srgbClr val="0000FF"/>
              </a:solidFill>
              <a:latin typeface="Century Schoolbook" pitchFamily="18" charset="0"/>
            </a:endParaRPr>
          </a:p>
          <a:p>
            <a:pPr eaLnBrk="1" hangingPunct="1"/>
            <a:r>
              <a:rPr lang="en-US" sz="1400" b="1" smtClean="0">
                <a:solidFill>
                  <a:srgbClr val="0000FF"/>
                </a:solidFill>
                <a:latin typeface="Century Schoolbook" pitchFamily="18" charset="0"/>
              </a:rPr>
              <a:t> Boynu gərgindir</a:t>
            </a:r>
            <a:r>
              <a:rPr lang="az-Latn-AZ" sz="1400" b="1" smtClean="0">
                <a:solidFill>
                  <a:srgbClr val="0000FF"/>
                </a:solidFill>
                <a:latin typeface="Century Schoolbook" pitchFamily="18" charset="0"/>
              </a:rPr>
              <a:t>.</a:t>
            </a:r>
            <a:endParaRPr lang="en-US" sz="1400" b="1" smtClean="0">
              <a:solidFill>
                <a:srgbClr val="0000FF"/>
              </a:solidFill>
              <a:latin typeface="Century Schoolbook" pitchFamily="18" charset="0"/>
            </a:endParaRPr>
          </a:p>
          <a:p>
            <a:pPr eaLnBrk="1" hangingPunct="1"/>
            <a:r>
              <a:rPr lang="en-US" sz="1400" b="1" smtClean="0">
                <a:solidFill>
                  <a:srgbClr val="0000FF"/>
                </a:solidFill>
                <a:latin typeface="Century Schoolbook" pitchFamily="18" charset="0"/>
              </a:rPr>
              <a:t> Vidaci venalar şişir</a:t>
            </a:r>
            <a:r>
              <a:rPr lang="az-Latn-AZ" sz="1400" b="1" smtClean="0">
                <a:solidFill>
                  <a:srgbClr val="0000FF"/>
                </a:solidFill>
                <a:latin typeface="Century Schoolbook" pitchFamily="18" charset="0"/>
              </a:rPr>
              <a:t>.</a:t>
            </a:r>
            <a:endParaRPr lang="en-US" sz="1400" b="1" smtClean="0">
              <a:solidFill>
                <a:srgbClr val="0000FF"/>
              </a:solidFill>
              <a:latin typeface="Century Schoolbook" pitchFamily="18" charset="0"/>
            </a:endParaRPr>
          </a:p>
          <a:p>
            <a:pPr eaLnBrk="1" hangingPunct="1"/>
            <a:r>
              <a:rPr lang="en-US" sz="1400" b="1" smtClean="0">
                <a:solidFill>
                  <a:srgbClr val="0000FF"/>
                </a:solidFill>
                <a:latin typeface="Century Schoolbook" pitchFamily="18" charset="0"/>
              </a:rPr>
              <a:t> Trizm (dilini dişləyə bilər)</a:t>
            </a:r>
          </a:p>
          <a:p>
            <a:pPr eaLnBrk="1" hangingPunct="1"/>
            <a:endParaRPr lang="en-US" sz="1400" b="1" smtClean="0">
              <a:solidFill>
                <a:srgbClr val="0000FF"/>
              </a:solidFill>
              <a:latin typeface="Century Schoolbook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az-Latn-AZ" sz="1800" b="1" smtClean="0">
                <a:solidFill>
                  <a:srgbClr val="FF0000"/>
                </a:solidFill>
                <a:latin typeface="Century Schoolbook" pitchFamily="18" charset="0"/>
              </a:rPr>
              <a:t>     </a:t>
            </a:r>
            <a:r>
              <a:rPr lang="it-IT" sz="1800" b="1" smtClean="0">
                <a:solidFill>
                  <a:srgbClr val="FF0000"/>
                </a:solidFill>
                <a:latin typeface="Century Schoolbook" pitchFamily="18" charset="0"/>
              </a:rPr>
              <a:t>2-ci dövr: tonik qıcolmalar (30 san.)</a:t>
            </a:r>
          </a:p>
          <a:p>
            <a:pPr eaLnBrk="1" hangingPunct="1"/>
            <a:r>
              <a:rPr lang="en-US" sz="1400" b="1" smtClean="0">
                <a:solidFill>
                  <a:srgbClr val="0000FF"/>
                </a:solidFill>
                <a:latin typeface="Century Schoolbook" pitchFamily="18" charset="0"/>
              </a:rPr>
              <a:t>Bütün skelet əzələlərinin başdan, boyundan və yuxarı ətraflardan</a:t>
            </a:r>
          </a:p>
          <a:p>
            <a:pPr eaLnBrk="1" hangingPunct="1">
              <a:buFont typeface="Wingdings" pitchFamily="2" charset="2"/>
              <a:buNone/>
            </a:pPr>
            <a:r>
              <a:rPr lang="az-Latn-AZ" sz="1400" b="1" smtClean="0">
                <a:solidFill>
                  <a:srgbClr val="0000FF"/>
                </a:solidFill>
                <a:latin typeface="Century Schoolbook" pitchFamily="18" charset="0"/>
              </a:rPr>
              <a:t>      </a:t>
            </a:r>
            <a:r>
              <a:rPr lang="en-US" sz="1400" b="1" smtClean="0">
                <a:solidFill>
                  <a:srgbClr val="0000FF"/>
                </a:solidFill>
                <a:latin typeface="Century Schoolbook" pitchFamily="18" charset="0"/>
              </a:rPr>
              <a:t>gövdəyə və qarına yayılan yığılmaları.</a:t>
            </a:r>
          </a:p>
          <a:p>
            <a:pPr eaLnBrk="1" hangingPunct="1"/>
            <a:r>
              <a:rPr lang="en-US" sz="1400" b="1" smtClean="0">
                <a:solidFill>
                  <a:srgbClr val="0000FF"/>
                </a:solidFill>
                <a:latin typeface="Century Schoolbook" pitchFamily="18" charset="0"/>
              </a:rPr>
              <a:t> Başı geriyə qatlanır, bəzən opistotonus müşahidə edilir</a:t>
            </a:r>
          </a:p>
          <a:p>
            <a:pPr eaLnBrk="1" hangingPunct="1"/>
            <a:r>
              <a:rPr lang="en-US" sz="1400" b="1" smtClean="0">
                <a:solidFill>
                  <a:srgbClr val="0000FF"/>
                </a:solidFill>
                <a:latin typeface="Century Schoolbook" pitchFamily="18" charset="0"/>
              </a:rPr>
              <a:t> Tənəffüs dayanır</a:t>
            </a:r>
            <a:r>
              <a:rPr lang="az-Latn-AZ" sz="1400" b="1" smtClean="0">
                <a:solidFill>
                  <a:srgbClr val="0000FF"/>
                </a:solidFill>
                <a:latin typeface="Century Schoolbook" pitchFamily="18" charset="0"/>
              </a:rPr>
              <a:t>. </a:t>
            </a:r>
            <a:r>
              <a:rPr lang="en-US" sz="1400" b="1" smtClean="0">
                <a:solidFill>
                  <a:srgbClr val="0000FF"/>
                </a:solidFill>
                <a:latin typeface="Century Schoolbook" pitchFamily="18" charset="0"/>
              </a:rPr>
              <a:t>Sianoz sürətlə artır</a:t>
            </a:r>
          </a:p>
          <a:p>
            <a:pPr eaLnBrk="1" hangingPunct="1"/>
            <a:r>
              <a:rPr lang="en-US" sz="1400" b="1" smtClean="0">
                <a:solidFill>
                  <a:srgbClr val="0000FF"/>
                </a:solidFill>
                <a:latin typeface="Century Schoolbook" pitchFamily="18" charset="0"/>
              </a:rPr>
              <a:t> Xəstə huşunu itirir</a:t>
            </a:r>
          </a:p>
          <a:p>
            <a:pPr eaLnBrk="1" hangingPunct="1"/>
            <a:r>
              <a:rPr lang="az-Latn-AZ" sz="1400" b="1" smtClean="0">
                <a:solidFill>
                  <a:srgbClr val="0000FF"/>
                </a:solidFill>
                <a:latin typeface="Century Schoolbook" pitchFamily="18" charset="0"/>
              </a:rPr>
              <a:t> </a:t>
            </a:r>
            <a:r>
              <a:rPr lang="en-US" sz="1400" b="1" smtClean="0">
                <a:solidFill>
                  <a:srgbClr val="0000FF"/>
                </a:solidFill>
                <a:latin typeface="Century Schoolbook" pitchFamily="18" charset="0"/>
              </a:rPr>
              <a:t>Nəbzi praktiki olaraq əllənmir</a:t>
            </a:r>
          </a:p>
          <a:p>
            <a:pPr eaLnBrk="1" hangingPunct="1"/>
            <a:r>
              <a:rPr lang="az-Latn-AZ" sz="1400" b="1" smtClean="0">
                <a:solidFill>
                  <a:srgbClr val="0000FF"/>
                </a:solidFill>
                <a:latin typeface="Century Schoolbook" pitchFamily="18" charset="0"/>
              </a:rPr>
              <a:t> </a:t>
            </a:r>
            <a:r>
              <a:rPr lang="en-US" sz="1400" b="1" smtClean="0">
                <a:solidFill>
                  <a:srgbClr val="0000FF"/>
                </a:solidFill>
                <a:latin typeface="Century Schoolbook" pitchFamily="18" charset="0"/>
              </a:rPr>
              <a:t>Qısamüddətli olmasına baxmayaraq, bu ən təhlükəli </a:t>
            </a:r>
            <a:r>
              <a:rPr lang="az-Latn-AZ" sz="1400" b="1" smtClean="0">
                <a:solidFill>
                  <a:srgbClr val="0000FF"/>
                </a:solidFill>
                <a:latin typeface="Century Schoolbook" pitchFamily="18" charset="0"/>
              </a:rPr>
              <a:t>dövrdür.</a:t>
            </a:r>
            <a:endParaRPr lang="en-US" sz="1400" b="1" smtClean="0">
              <a:solidFill>
                <a:srgbClr val="0000FF"/>
              </a:solidFill>
              <a:latin typeface="Century Schoolbook" pitchFamily="18" charset="0"/>
            </a:endParaRPr>
          </a:p>
          <a:p>
            <a:pPr eaLnBrk="1" hangingPunct="1"/>
            <a:r>
              <a:rPr lang="az-Latn-AZ" sz="1400" b="1" smtClean="0">
                <a:solidFill>
                  <a:srgbClr val="0000FF"/>
                </a:solidFill>
                <a:latin typeface="Century Schoolbook" pitchFamily="18" charset="0"/>
              </a:rPr>
              <a:t> B</a:t>
            </a:r>
            <a:r>
              <a:rPr lang="en-US" sz="1400" b="1" smtClean="0">
                <a:solidFill>
                  <a:srgbClr val="0000FF"/>
                </a:solidFill>
                <a:latin typeface="Century Schoolbook" pitchFamily="18" charset="0"/>
              </a:rPr>
              <a:t>eynə qansızmadan qəflətən ölüm baş verə bilər.</a:t>
            </a:r>
            <a:endParaRPr lang="az-Latn-AZ" sz="1400" b="1" smtClean="0">
              <a:solidFill>
                <a:srgbClr val="0000FF"/>
              </a:solidFill>
              <a:latin typeface="Century Schoolbook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en-US" sz="1400" b="1" smtClean="0">
              <a:solidFill>
                <a:srgbClr val="0000FF"/>
              </a:solidFill>
              <a:latin typeface="Century Schoolbook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 idx="4294967295"/>
          </p:nvPr>
        </p:nvSpPr>
        <p:spPr>
          <a:xfrm>
            <a:off x="762000" y="381000"/>
            <a:ext cx="7620000" cy="838200"/>
          </a:xfrm>
          <a:solidFill>
            <a:srgbClr val="CCFFFF"/>
          </a:solidFill>
          <a:ln w="76200" cmpd="tri">
            <a:solidFill>
              <a:srgbClr val="FF0000"/>
            </a:solidFill>
          </a:ln>
        </p:spPr>
        <p:txBody>
          <a:bodyPr anchor="b"/>
          <a:lstStyle/>
          <a:p>
            <a:pPr algn="ctr" eaLnBrk="1" hangingPunct="1"/>
            <a:r>
              <a:rPr lang="en-US" sz="2400" b="1" smtClean="0">
                <a:solidFill>
                  <a:srgbClr val="FF0000"/>
                </a:solidFill>
                <a:latin typeface="Century Schoolbook" pitchFamily="18" charset="0"/>
              </a:rPr>
              <a:t>EKLAMPSIYANIN GEDIŞI</a:t>
            </a:r>
            <a:r>
              <a:rPr lang="az-Latn-AZ" sz="2400" b="1" smtClean="0">
                <a:latin typeface="Century Schoolbook" pitchFamily="18" charset="0"/>
              </a:rPr>
              <a:t> </a:t>
            </a:r>
            <a:br>
              <a:rPr lang="az-Latn-AZ" sz="2400" b="1" smtClean="0">
                <a:latin typeface="Century Schoolbook" pitchFamily="18" charset="0"/>
              </a:rPr>
            </a:br>
            <a:r>
              <a:rPr lang="az-Latn-AZ" sz="2400" b="1" smtClean="0">
                <a:solidFill>
                  <a:srgbClr val="0066FF"/>
                </a:solidFill>
                <a:latin typeface="Century Schoolbook" pitchFamily="18" charset="0"/>
              </a:rPr>
              <a:t>(</a:t>
            </a:r>
            <a:r>
              <a:rPr lang="az-Latn-AZ" sz="1800" b="1" i="1" smtClean="0">
                <a:solidFill>
                  <a:srgbClr val="0066FF"/>
                </a:solidFill>
                <a:latin typeface="Century Schoolbook" pitchFamily="18" charset="0"/>
              </a:rPr>
              <a:t>Davamı</a:t>
            </a:r>
            <a:r>
              <a:rPr lang="az-Latn-AZ" sz="2400" b="1" smtClean="0">
                <a:solidFill>
                  <a:srgbClr val="0066FF"/>
                </a:solidFill>
                <a:latin typeface="Century Schoolbook" pitchFamily="18" charset="0"/>
              </a:rPr>
              <a:t>)</a:t>
            </a:r>
            <a:endParaRPr lang="en-US" sz="2400" smtClean="0">
              <a:solidFill>
                <a:srgbClr val="0066FF"/>
              </a:solidFill>
              <a:latin typeface="Century Schoolbook" pitchFamily="18" charset="0"/>
            </a:endParaRPr>
          </a:p>
        </p:txBody>
      </p:sp>
      <p:sp>
        <p:nvSpPr>
          <p:cNvPr id="34819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457200" y="1600200"/>
            <a:ext cx="8382000" cy="4645025"/>
          </a:xfrm>
          <a:solidFill>
            <a:srgbClr val="FFFFCC"/>
          </a:solidFill>
          <a:ln w="57150" cmpd="thickThin">
            <a:solidFill>
              <a:srgbClr val="FF0000"/>
            </a:solidFill>
          </a:ln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az-Latn-AZ" sz="1700" b="1" smtClean="0"/>
              <a:t>       </a:t>
            </a:r>
            <a:r>
              <a:rPr lang="en-US" sz="1800" b="1" smtClean="0">
                <a:solidFill>
                  <a:srgbClr val="FF0000"/>
                </a:solidFill>
                <a:latin typeface="Century Schoolbook" pitchFamily="18" charset="0"/>
              </a:rPr>
              <a:t>3-cü dövr: klonik qıcolmalar (30 san. – 2 dəq.)</a:t>
            </a:r>
          </a:p>
          <a:p>
            <a:pPr eaLnBrk="1" hangingPunct="1"/>
            <a:r>
              <a:rPr lang="en-US" sz="1400" b="1" smtClean="0">
                <a:solidFill>
                  <a:srgbClr val="0000FF"/>
                </a:solidFill>
                <a:latin typeface="Century Schoolbook" pitchFamily="18" charset="0"/>
              </a:rPr>
              <a:t>Bədən əzələlərinin sistemsiz yığılması – yuxarıdan aşağıya</a:t>
            </a:r>
            <a:r>
              <a:rPr lang="az-Latn-AZ" sz="1400" b="1" smtClean="0">
                <a:solidFill>
                  <a:srgbClr val="0000FF"/>
                </a:solidFill>
                <a:latin typeface="Century Schoolbook" pitchFamily="18" charset="0"/>
              </a:rPr>
              <a:t> </a:t>
            </a:r>
            <a:r>
              <a:rPr lang="en-US" sz="1400" b="1" smtClean="0">
                <a:solidFill>
                  <a:srgbClr val="0000FF"/>
                </a:solidFill>
                <a:latin typeface="Century Schoolbook" pitchFamily="18" charset="0"/>
              </a:rPr>
              <a:t>inkişaf edir.</a:t>
            </a:r>
          </a:p>
          <a:p>
            <a:pPr eaLnBrk="1" hangingPunct="1"/>
            <a:r>
              <a:rPr lang="en-US" sz="1400" b="1" smtClean="0">
                <a:solidFill>
                  <a:srgbClr val="0000FF"/>
                </a:solidFill>
                <a:latin typeface="Century Schoolbook" pitchFamily="18" charset="0"/>
              </a:rPr>
              <a:t>Buna qədər hərəkətsiz, gərgin uzanan xəstə əlləri və ayaqları</a:t>
            </a:r>
            <a:r>
              <a:rPr lang="az-Latn-AZ" sz="1400" b="1" smtClean="0">
                <a:solidFill>
                  <a:srgbClr val="0000FF"/>
                </a:solidFill>
                <a:latin typeface="Century Schoolbook" pitchFamily="18" charset="0"/>
              </a:rPr>
              <a:t> </a:t>
            </a:r>
            <a:r>
              <a:rPr lang="en-US" sz="1400" b="1" smtClean="0">
                <a:solidFill>
                  <a:srgbClr val="0000FF"/>
                </a:solidFill>
                <a:latin typeface="Century Schoolbook" pitchFamily="18" charset="0"/>
              </a:rPr>
              <a:t>ilə hərəkət edərək, yataqda çırpınmağa başlayır.</a:t>
            </a:r>
          </a:p>
          <a:p>
            <a:pPr eaLnBrk="1" hangingPunct="1"/>
            <a:r>
              <a:rPr lang="en-US" sz="1400" b="1" smtClean="0">
                <a:solidFill>
                  <a:srgbClr val="0000FF"/>
                </a:solidFill>
                <a:latin typeface="Century Schoolbook" pitchFamily="18" charset="0"/>
              </a:rPr>
              <a:t>Tənəffüs hərəkətləri qeyd olunmur.</a:t>
            </a:r>
            <a:r>
              <a:rPr lang="az-Latn-AZ" sz="1400" b="1" smtClean="0">
                <a:solidFill>
                  <a:srgbClr val="0000FF"/>
                </a:solidFill>
                <a:latin typeface="Century Schoolbook" pitchFamily="18" charset="0"/>
              </a:rPr>
              <a:t>  </a:t>
            </a:r>
            <a:r>
              <a:rPr lang="en-US" sz="1400" b="1" smtClean="0">
                <a:solidFill>
                  <a:srgbClr val="0000FF"/>
                </a:solidFill>
                <a:latin typeface="Century Schoolbook" pitchFamily="18" charset="0"/>
              </a:rPr>
              <a:t>Sifəti tünd qırmızı-göy rəngdədir.</a:t>
            </a:r>
          </a:p>
          <a:p>
            <a:pPr eaLnBrk="1" hangingPunct="1">
              <a:buFont typeface="Wingdings" pitchFamily="2" charset="2"/>
              <a:buNone/>
            </a:pPr>
            <a:r>
              <a:rPr lang="az-Latn-AZ" sz="1400" b="1" smtClean="0">
                <a:latin typeface="Century Schoolbook" pitchFamily="18" charset="0"/>
              </a:rPr>
              <a:t>         </a:t>
            </a:r>
            <a:r>
              <a:rPr lang="en-US" sz="1800" b="1" smtClean="0">
                <a:solidFill>
                  <a:srgbClr val="FF0000"/>
                </a:solidFill>
                <a:latin typeface="Century Schoolbook" pitchFamily="18" charset="0"/>
              </a:rPr>
              <a:t>4-cü dövr:</a:t>
            </a:r>
          </a:p>
          <a:p>
            <a:pPr eaLnBrk="1" hangingPunct="1"/>
            <a:r>
              <a:rPr lang="en-US" sz="1400" b="1" smtClean="0">
                <a:latin typeface="Century Schoolbook" pitchFamily="18" charset="0"/>
              </a:rPr>
              <a:t> </a:t>
            </a:r>
            <a:r>
              <a:rPr lang="en-US" sz="1400" b="1" smtClean="0">
                <a:solidFill>
                  <a:srgbClr val="0000FF"/>
                </a:solidFill>
                <a:latin typeface="Century Schoolbook" pitchFamily="18" charset="0"/>
              </a:rPr>
              <a:t>Qıcolmalar azalır və sona yetir</a:t>
            </a:r>
            <a:r>
              <a:rPr lang="az-Latn-AZ" sz="1400" b="1" smtClean="0">
                <a:solidFill>
                  <a:srgbClr val="0000FF"/>
                </a:solidFill>
                <a:latin typeface="Century Schoolbook" pitchFamily="18" charset="0"/>
              </a:rPr>
              <a:t>.</a:t>
            </a:r>
            <a:endParaRPr lang="en-US" sz="1400" b="1" smtClean="0">
              <a:solidFill>
                <a:srgbClr val="0000FF"/>
              </a:solidFill>
              <a:latin typeface="Century Schoolbook" pitchFamily="18" charset="0"/>
            </a:endParaRPr>
          </a:p>
          <a:p>
            <a:pPr eaLnBrk="1" hangingPunct="1"/>
            <a:r>
              <a:rPr lang="en-US" sz="1400" b="1" smtClean="0">
                <a:solidFill>
                  <a:srgbClr val="0000FF"/>
                </a:solidFill>
                <a:latin typeface="Century Schoolbook" pitchFamily="18" charset="0"/>
              </a:rPr>
              <a:t> Xəstə xırıltı ilə müşayiət olunan dərin, küylü nəfəs alır</a:t>
            </a:r>
            <a:r>
              <a:rPr lang="az-Latn-AZ" sz="1400" b="1" smtClean="0">
                <a:solidFill>
                  <a:srgbClr val="0000FF"/>
                </a:solidFill>
                <a:latin typeface="Century Schoolbook" pitchFamily="18" charset="0"/>
              </a:rPr>
              <a:t>.</a:t>
            </a:r>
            <a:endParaRPr lang="en-US" sz="1400" b="1" smtClean="0">
              <a:solidFill>
                <a:srgbClr val="0000FF"/>
              </a:solidFill>
              <a:latin typeface="Century Schoolbook" pitchFamily="18" charset="0"/>
            </a:endParaRPr>
          </a:p>
          <a:p>
            <a:pPr eaLnBrk="1" hangingPunct="1"/>
            <a:r>
              <a:rPr lang="en-US" sz="1400" b="1" smtClean="0">
                <a:solidFill>
                  <a:srgbClr val="0000FF"/>
                </a:solidFill>
                <a:latin typeface="Century Schoolbook" pitchFamily="18" charset="0"/>
              </a:rPr>
              <a:t> Ağzından köpük gəlir (çox vaxt qanlı)</a:t>
            </a:r>
            <a:r>
              <a:rPr lang="az-Latn-AZ" sz="1400" b="1" smtClean="0">
                <a:solidFill>
                  <a:srgbClr val="0000FF"/>
                </a:solidFill>
                <a:latin typeface="Century Schoolbook" pitchFamily="18" charset="0"/>
              </a:rPr>
              <a:t>.</a:t>
            </a:r>
            <a:endParaRPr lang="en-US" sz="1400" b="1" smtClean="0">
              <a:solidFill>
                <a:srgbClr val="0000FF"/>
              </a:solidFill>
              <a:latin typeface="Century Schoolbook" pitchFamily="18" charset="0"/>
            </a:endParaRPr>
          </a:p>
          <a:p>
            <a:pPr eaLnBrk="1" hangingPunct="1"/>
            <a:r>
              <a:rPr lang="en-US" sz="1400" b="1" smtClean="0">
                <a:solidFill>
                  <a:srgbClr val="0000FF"/>
                </a:solidFill>
                <a:latin typeface="Century Schoolbook" pitchFamily="18" charset="0"/>
              </a:rPr>
              <a:t> Tənəffüs müntəzəm olmağa başlayır</a:t>
            </a:r>
            <a:r>
              <a:rPr lang="az-Latn-AZ" sz="1400" b="1" smtClean="0">
                <a:solidFill>
                  <a:srgbClr val="0000FF"/>
                </a:solidFill>
                <a:latin typeface="Century Schoolbook" pitchFamily="18" charset="0"/>
              </a:rPr>
              <a:t>.  </a:t>
            </a:r>
            <a:r>
              <a:rPr lang="en-US" sz="1400" b="1" smtClean="0">
                <a:solidFill>
                  <a:srgbClr val="0000FF"/>
                </a:solidFill>
                <a:latin typeface="Century Schoolbook" pitchFamily="18" charset="0"/>
              </a:rPr>
              <a:t> Sianoz azalır</a:t>
            </a:r>
            <a:r>
              <a:rPr lang="az-Latn-AZ" sz="1400" b="1" smtClean="0">
                <a:solidFill>
                  <a:srgbClr val="0000FF"/>
                </a:solidFill>
                <a:latin typeface="Century Schoolbook" pitchFamily="18" charset="0"/>
              </a:rPr>
              <a:t>.</a:t>
            </a:r>
            <a:endParaRPr lang="en-US" sz="1400" b="1" smtClean="0">
              <a:solidFill>
                <a:srgbClr val="0000FF"/>
              </a:solidFill>
              <a:latin typeface="Century Schoolbook" pitchFamily="18" charset="0"/>
            </a:endParaRPr>
          </a:p>
          <a:p>
            <a:pPr eaLnBrk="1" hangingPunct="1"/>
            <a:r>
              <a:rPr lang="en-US" sz="1400" b="1" smtClean="0">
                <a:solidFill>
                  <a:srgbClr val="0000FF"/>
                </a:solidFill>
                <a:latin typeface="Century Schoolbook" pitchFamily="18" charset="0"/>
              </a:rPr>
              <a:t> Nəbzi bərpa olur</a:t>
            </a:r>
            <a:r>
              <a:rPr lang="az-Latn-AZ" sz="1400" b="1" smtClean="0">
                <a:solidFill>
                  <a:srgbClr val="0000FF"/>
                </a:solidFill>
                <a:latin typeface="Century Schoolbook" pitchFamily="18" charset="0"/>
              </a:rPr>
              <a:t>.   </a:t>
            </a:r>
            <a:r>
              <a:rPr lang="en-US" sz="1400" b="1" smtClean="0">
                <a:solidFill>
                  <a:srgbClr val="0000FF"/>
                </a:solidFill>
                <a:latin typeface="Century Schoolbook" pitchFamily="18" charset="0"/>
              </a:rPr>
              <a:t>Bəbəklər yavaş-yavaş daralır.</a:t>
            </a:r>
          </a:p>
          <a:p>
            <a:pPr eaLnBrk="1" hangingPunct="1"/>
            <a:r>
              <a:rPr lang="en-US" sz="1400" b="1" smtClean="0">
                <a:solidFill>
                  <a:srgbClr val="0000FF"/>
                </a:solidFill>
                <a:latin typeface="Century Schoolbook" pitchFamily="18" charset="0"/>
              </a:rPr>
              <a:t>Qıcolmadan sonra koma vəziyyəti gəlir. </a:t>
            </a:r>
            <a:endParaRPr lang="az-Latn-AZ" sz="1400" b="1" smtClean="0">
              <a:solidFill>
                <a:srgbClr val="0000FF"/>
              </a:solidFill>
              <a:latin typeface="Century Schoolbook" pitchFamily="18" charset="0"/>
            </a:endParaRPr>
          </a:p>
          <a:p>
            <a:pPr eaLnBrk="1" hangingPunct="1"/>
            <a:r>
              <a:rPr lang="en-US" sz="1400" b="1" smtClean="0">
                <a:solidFill>
                  <a:srgbClr val="0000FF"/>
                </a:solidFill>
                <a:latin typeface="Century Schoolbook" pitchFamily="18" charset="0"/>
              </a:rPr>
              <a:t>Hamilənin huşu</a:t>
            </a:r>
            <a:r>
              <a:rPr lang="az-Latn-AZ" sz="1400" b="1" smtClean="0">
                <a:solidFill>
                  <a:srgbClr val="0000FF"/>
                </a:solidFill>
                <a:latin typeface="Century Schoolbook" pitchFamily="18" charset="0"/>
              </a:rPr>
              <a:t> </a:t>
            </a:r>
            <a:r>
              <a:rPr lang="en-US" sz="1400" b="1" smtClean="0">
                <a:solidFill>
                  <a:srgbClr val="0000FF"/>
                </a:solidFill>
                <a:latin typeface="Century Schoolbook" pitchFamily="18" charset="0"/>
              </a:rPr>
              <a:t>aydınlaşdıqdan sonra retroqrad amneziya baş verdiyindən</a:t>
            </a:r>
            <a:r>
              <a:rPr lang="az-Latn-AZ" sz="1400" b="1" smtClean="0">
                <a:solidFill>
                  <a:srgbClr val="0000FF"/>
                </a:solidFill>
                <a:latin typeface="Century Schoolbook" pitchFamily="18" charset="0"/>
              </a:rPr>
              <a:t> </a:t>
            </a:r>
            <a:r>
              <a:rPr lang="en-US" sz="1400" b="1" smtClean="0">
                <a:solidFill>
                  <a:srgbClr val="0000FF"/>
                </a:solidFill>
                <a:latin typeface="Century Schoolbook" pitchFamily="18" charset="0"/>
              </a:rPr>
              <a:t>qıcolmanı</a:t>
            </a:r>
            <a:r>
              <a:rPr lang="az-Latn-AZ" sz="1400" b="1" smtClean="0">
                <a:solidFill>
                  <a:srgbClr val="0000FF"/>
                </a:solidFill>
                <a:latin typeface="Century Schoolbook" pitchFamily="18" charset="0"/>
              </a:rPr>
              <a:t> </a:t>
            </a:r>
            <a:r>
              <a:rPr lang="en-US" sz="1400" b="1" smtClean="0">
                <a:solidFill>
                  <a:srgbClr val="0000FF"/>
                </a:solidFill>
                <a:latin typeface="Century Schoolbook" pitchFamily="18" charset="0"/>
              </a:rPr>
              <a:t>xatırlamır.</a:t>
            </a:r>
            <a:endParaRPr lang="az-Latn-AZ" sz="1400" b="1" smtClean="0">
              <a:solidFill>
                <a:srgbClr val="0000FF"/>
              </a:solidFill>
              <a:latin typeface="Century Schoolbook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az-Latn-AZ" sz="1400" b="1" i="1" smtClean="0">
              <a:solidFill>
                <a:srgbClr val="0000FF"/>
              </a:solidFill>
              <a:latin typeface="Century Schoolbook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az-Latn-AZ" sz="1400" b="1" i="1" smtClean="0">
                <a:latin typeface="Century Schoolbook" pitchFamily="18" charset="0"/>
              </a:rPr>
              <a:t>         </a:t>
            </a:r>
            <a:r>
              <a:rPr lang="en-US" sz="1400" b="1" i="1" smtClean="0">
                <a:latin typeface="Century Schoolbook" pitchFamily="18" charset="0"/>
              </a:rPr>
              <a:t> </a:t>
            </a:r>
            <a:r>
              <a:rPr lang="en-US" sz="1600" b="1" smtClean="0">
                <a:solidFill>
                  <a:srgbClr val="FF0000"/>
                </a:solidFill>
                <a:latin typeface="Century Schoolbook" pitchFamily="18" charset="0"/>
              </a:rPr>
              <a:t>Bəzən qadın komadan çıxmadan növbəti qıcolma başlayır. Bu hal</a:t>
            </a:r>
          </a:p>
          <a:p>
            <a:pPr eaLnBrk="1" hangingPunct="1">
              <a:buFont typeface="Wingdings" pitchFamily="2" charset="2"/>
              <a:buNone/>
            </a:pPr>
            <a:r>
              <a:rPr lang="az-Latn-AZ" sz="1600" b="1" smtClean="0">
                <a:solidFill>
                  <a:srgbClr val="FF0000"/>
                </a:solidFill>
                <a:latin typeface="Century Schoolbook" pitchFamily="18" charset="0"/>
              </a:rPr>
              <a:t>         </a:t>
            </a:r>
            <a:r>
              <a:rPr lang="en-US" sz="1600" b="1" smtClean="0">
                <a:solidFill>
                  <a:srgbClr val="FF0000"/>
                </a:solidFill>
                <a:latin typeface="Century Schoolbook" pitchFamily="18" charset="0"/>
              </a:rPr>
              <a:t>“eklamp</a:t>
            </a:r>
            <a:r>
              <a:rPr lang="az-Latn-AZ" sz="1600" b="1" smtClean="0">
                <a:solidFill>
                  <a:srgbClr val="FF0000"/>
                </a:solidFill>
                <a:latin typeface="Century Schoolbook" pitchFamily="18" charset="0"/>
              </a:rPr>
              <a:t>siya</a:t>
            </a:r>
            <a:r>
              <a:rPr lang="en-US" sz="1600" b="1" smtClean="0">
                <a:solidFill>
                  <a:srgbClr val="FF0000"/>
                </a:solidFill>
                <a:latin typeface="Century Schoolbook" pitchFamily="18" charset="0"/>
              </a:rPr>
              <a:t> status</a:t>
            </a:r>
            <a:r>
              <a:rPr lang="az-Latn-AZ" sz="1600" b="1" smtClean="0">
                <a:solidFill>
                  <a:srgbClr val="FF0000"/>
                </a:solidFill>
                <a:latin typeface="Century Schoolbook" pitchFamily="18" charset="0"/>
              </a:rPr>
              <a:t>u</a:t>
            </a:r>
            <a:r>
              <a:rPr lang="en-US" sz="1600" b="1" smtClean="0">
                <a:solidFill>
                  <a:srgbClr val="FF0000"/>
                </a:solidFill>
                <a:latin typeface="Century Schoolbook" pitchFamily="18" charset="0"/>
              </a:rPr>
              <a:t>” adlanır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 idx="4294967295"/>
          </p:nvPr>
        </p:nvSpPr>
        <p:spPr>
          <a:xfrm>
            <a:off x="1143000" y="304800"/>
            <a:ext cx="7040563" cy="609600"/>
          </a:xfrm>
          <a:solidFill>
            <a:srgbClr val="CCFFFF"/>
          </a:solidFill>
          <a:ln w="76200" cmpd="tri">
            <a:solidFill>
              <a:srgbClr val="CC3300"/>
            </a:solidFill>
          </a:ln>
        </p:spPr>
        <p:txBody>
          <a:bodyPr anchor="b"/>
          <a:lstStyle/>
          <a:p>
            <a:pPr algn="ctr" eaLnBrk="1" hangingPunct="1"/>
            <a:r>
              <a:rPr lang="en-US" sz="2500" b="1" smtClean="0">
                <a:solidFill>
                  <a:srgbClr val="FF0000"/>
                </a:solidFill>
                <a:latin typeface="Century Schoolbook" pitchFamily="18" charset="0"/>
              </a:rPr>
              <a:t>DİFFERENSİAL DİAQNOSTİK</a:t>
            </a:r>
            <a:r>
              <a:rPr lang="az-Latn-AZ" sz="2500" b="1" smtClean="0">
                <a:solidFill>
                  <a:srgbClr val="FF0000"/>
                </a:solidFill>
                <a:latin typeface="Century Schoolbook" pitchFamily="18" charset="0"/>
              </a:rPr>
              <a:t>A</a:t>
            </a:r>
            <a:endParaRPr lang="en-US" sz="2500" smtClean="0">
              <a:solidFill>
                <a:srgbClr val="FF0000"/>
              </a:solidFill>
              <a:latin typeface="Century Schoolbook" pitchFamily="18" charset="0"/>
            </a:endParaRPr>
          </a:p>
        </p:txBody>
      </p:sp>
      <p:sp>
        <p:nvSpPr>
          <p:cNvPr id="18435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533400" y="1447800"/>
            <a:ext cx="8153400" cy="4953000"/>
          </a:xfrm>
          <a:solidFill>
            <a:srgbClr val="FFFF99"/>
          </a:solidFill>
          <a:ln w="57150" cmpd="thinThick">
            <a:solidFill>
              <a:srgbClr val="CC3300"/>
            </a:solidFill>
          </a:ln>
        </p:spPr>
        <p:txBody>
          <a:bodyPr/>
          <a:lstStyle/>
          <a:p>
            <a:pPr eaLnBrk="1" hangingPunct="1">
              <a:buFont typeface="Wingdings" pitchFamily="2" charset="2"/>
              <a:buChar char="Ø"/>
            </a:pPr>
            <a:r>
              <a:rPr lang="en-US" sz="1800" b="1" smtClean="0">
                <a:solidFill>
                  <a:srgbClr val="0000FF"/>
                </a:solidFill>
                <a:latin typeface="Century Schoolbook" pitchFamily="18" charset="0"/>
              </a:rPr>
              <a:t>Birincili generalizə olunmuş epilepsiya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en-US" sz="1800" b="1" smtClean="0">
                <a:solidFill>
                  <a:srgbClr val="0000FF"/>
                </a:solidFill>
                <a:latin typeface="Century Schoolbook" pitchFamily="18" charset="0"/>
              </a:rPr>
              <a:t> Subaraxnoidal qansızma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en-US" sz="1800" b="1" smtClean="0">
                <a:solidFill>
                  <a:srgbClr val="0000FF"/>
                </a:solidFill>
                <a:latin typeface="Century Schoolbook" pitchFamily="18" charset="0"/>
              </a:rPr>
              <a:t> Hipoqlikemiya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en-US" sz="1800" b="1" smtClean="0">
                <a:solidFill>
                  <a:srgbClr val="0000FF"/>
                </a:solidFill>
                <a:latin typeface="Century Schoolbook" pitchFamily="18" charset="0"/>
              </a:rPr>
              <a:t>Trombotik trombositopenik purpura krizi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en-US" sz="1800" b="1" smtClean="0">
                <a:solidFill>
                  <a:srgbClr val="0000FF"/>
                </a:solidFill>
                <a:latin typeface="Century Schoolbook" pitchFamily="18" charset="0"/>
              </a:rPr>
              <a:t> Dölyanı maye ilə emboliya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en-US" sz="1800" b="1" smtClean="0">
                <a:solidFill>
                  <a:srgbClr val="0000FF"/>
                </a:solidFill>
                <a:latin typeface="Century Schoolbook" pitchFamily="18" charset="0"/>
              </a:rPr>
              <a:t>Mərkəzi venoz sinusun trombozu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en-US" sz="1800" b="1" smtClean="0">
                <a:solidFill>
                  <a:srgbClr val="0000FF"/>
                </a:solidFill>
                <a:latin typeface="Century Schoolbook" pitchFamily="18" charset="0"/>
              </a:rPr>
              <a:t>Su intoksikasiyası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en-US" sz="1800" b="1" smtClean="0">
                <a:solidFill>
                  <a:srgbClr val="0000FF"/>
                </a:solidFill>
                <a:latin typeface="Century Schoolbook" pitchFamily="18" charset="0"/>
              </a:rPr>
              <a:t> Feoxromositoma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en-US" sz="1800" b="1" smtClean="0">
                <a:solidFill>
                  <a:srgbClr val="0000FF"/>
                </a:solidFill>
                <a:latin typeface="Century Schoolbook" pitchFamily="18" charset="0"/>
              </a:rPr>
              <a:t> Lokal anestetiklərin toksik təsiri </a:t>
            </a:r>
            <a:r>
              <a:rPr lang="en-US" sz="1800" b="1" i="1" smtClean="0">
                <a:solidFill>
                  <a:srgbClr val="0000FF"/>
                </a:solidFill>
                <a:latin typeface="Century Schoolbook" pitchFamily="18" charset="0"/>
              </a:rPr>
              <a:t>(məsələn, epidural)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en-US" sz="1800" b="1" smtClean="0">
                <a:solidFill>
                  <a:srgbClr val="0000FF"/>
                </a:solidFill>
                <a:latin typeface="Century Schoolbook" pitchFamily="18" charset="0"/>
              </a:rPr>
              <a:t>Dərman zəhərlənməsi</a:t>
            </a:r>
            <a:endParaRPr lang="az-Latn-AZ" sz="1800" b="1" smtClean="0">
              <a:solidFill>
                <a:srgbClr val="0000FF"/>
              </a:solidFill>
              <a:latin typeface="Century Schoolbook" pitchFamily="18" charset="0"/>
            </a:endParaRPr>
          </a:p>
          <a:p>
            <a:pPr algn="just" eaLnBrk="1" hangingPunct="1">
              <a:buFont typeface="Wingdings" pitchFamily="2" charset="2"/>
              <a:buNone/>
            </a:pPr>
            <a:r>
              <a:rPr lang="az-Latn-AZ" sz="1800" b="1" i="1" smtClean="0">
                <a:latin typeface="Century Schoolbook" pitchFamily="18" charset="0"/>
              </a:rPr>
              <a:t>N</a:t>
            </a:r>
            <a:r>
              <a:rPr lang="en-US" sz="1800" b="1" i="1" smtClean="0">
                <a:latin typeface="Century Schoolbook" pitchFamily="18" charset="0"/>
              </a:rPr>
              <a:t>evroloji pozğunluqların diaqnostikası</a:t>
            </a:r>
            <a:r>
              <a:rPr lang="az-Latn-AZ" sz="1800" b="1" i="1" smtClean="0">
                <a:latin typeface="Century Schoolbook" pitchFamily="18" charset="0"/>
              </a:rPr>
              <a:t> </a:t>
            </a:r>
            <a:r>
              <a:rPr lang="en-US" sz="1800" b="1" i="1" smtClean="0">
                <a:latin typeface="Century Schoolbook" pitchFamily="18" charset="0"/>
              </a:rPr>
              <a:t>məqsədilə </a:t>
            </a:r>
            <a:r>
              <a:rPr lang="en-US" sz="1800" b="1" i="1" smtClean="0">
                <a:solidFill>
                  <a:srgbClr val="FF0000"/>
                </a:solidFill>
                <a:latin typeface="Century Schoolbook" pitchFamily="18" charset="0"/>
              </a:rPr>
              <a:t>Qlazqo</a:t>
            </a:r>
            <a:r>
              <a:rPr lang="en-US" sz="1800" b="1" i="1" smtClean="0">
                <a:latin typeface="Century Schoolbook" pitchFamily="18" charset="0"/>
              </a:rPr>
              <a:t> şkalasından,</a:t>
            </a:r>
            <a:r>
              <a:rPr lang="az-Latn-AZ" sz="1800" b="1" i="1" smtClean="0">
                <a:latin typeface="Century Schoolbook" pitchFamily="18" charset="0"/>
              </a:rPr>
              <a:t> </a:t>
            </a:r>
            <a:r>
              <a:rPr lang="en-US" sz="1800" b="1" i="1" smtClean="0">
                <a:latin typeface="Century Schoolbook" pitchFamily="18" charset="0"/>
              </a:rPr>
              <a:t>daha dəqiq diaqnostika üçün isə </a:t>
            </a:r>
            <a:r>
              <a:rPr lang="en-US" sz="1800" b="1" i="1" smtClean="0">
                <a:solidFill>
                  <a:srgbClr val="FF0000"/>
                </a:solidFill>
                <a:latin typeface="Century Schoolbook" pitchFamily="18" charset="0"/>
              </a:rPr>
              <a:t>Pittsburq</a:t>
            </a:r>
            <a:r>
              <a:rPr lang="en-US" sz="1800" b="1" i="1" smtClean="0">
                <a:latin typeface="Century Schoolbook" pitchFamily="18" charset="0"/>
              </a:rPr>
              <a:t> modifikasiyasından istifadə</a:t>
            </a:r>
            <a:r>
              <a:rPr lang="az-Latn-AZ" sz="1800" b="1" i="1" smtClean="0">
                <a:latin typeface="Century Schoolbook" pitchFamily="18" charset="0"/>
              </a:rPr>
              <a:t> olunur</a:t>
            </a:r>
            <a:r>
              <a:rPr lang="en-US" sz="1800" b="1" smtClean="0">
                <a:latin typeface="Century Schoolbook" pitchFamily="18" charset="0"/>
              </a:rPr>
              <a:t>.</a:t>
            </a:r>
          </a:p>
          <a:p>
            <a:pPr eaLnBrk="1" hangingPunct="1">
              <a:buFont typeface="Wingdings" pitchFamily="2" charset="2"/>
              <a:buChar char="Ø"/>
            </a:pPr>
            <a:endParaRPr lang="en-US" sz="1800" b="1" smtClean="0">
              <a:latin typeface="Century Schoolbook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84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84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184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 bwMode="auto">
          <a:xfrm>
            <a:off x="838200" y="152400"/>
            <a:ext cx="7467600" cy="685800"/>
          </a:xfrm>
          <a:solidFill>
            <a:srgbClr val="FFFF66"/>
          </a:solidFill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en-US" sz="1800" b="1" cap="none" smtClean="0">
                <a:solidFill>
                  <a:srgbClr val="0000FF"/>
                </a:solidFill>
                <a:latin typeface="Century Schoolbook" pitchFamily="18" charset="0"/>
              </a:rPr>
              <a:t>PREEKLAMPSIYA </a:t>
            </a:r>
            <a:r>
              <a:rPr lang="az-Latn-AZ" sz="1800" b="1" cap="none" smtClean="0">
                <a:solidFill>
                  <a:srgbClr val="0000FF"/>
                </a:solidFill>
                <a:latin typeface="Century Schoolbook" pitchFamily="18" charset="0"/>
              </a:rPr>
              <a:t> </a:t>
            </a:r>
            <a:r>
              <a:rPr lang="en-US" sz="1800" b="1" cap="none" smtClean="0">
                <a:solidFill>
                  <a:srgbClr val="0000FF"/>
                </a:solidFill>
                <a:latin typeface="Century Schoolbook" pitchFamily="18" charset="0"/>
              </a:rPr>
              <a:t>VƏ </a:t>
            </a:r>
            <a:r>
              <a:rPr lang="az-Latn-AZ" sz="1800" b="1" cap="none" smtClean="0">
                <a:solidFill>
                  <a:srgbClr val="0000FF"/>
                </a:solidFill>
                <a:latin typeface="Century Schoolbook" pitchFamily="18" charset="0"/>
              </a:rPr>
              <a:t> </a:t>
            </a:r>
            <a:r>
              <a:rPr lang="en-US" sz="1800" b="1" cap="none" smtClean="0">
                <a:solidFill>
                  <a:srgbClr val="0000FF"/>
                </a:solidFill>
                <a:latin typeface="Century Schoolbook" pitchFamily="18" charset="0"/>
              </a:rPr>
              <a:t>EKLAMPSIYA</a:t>
            </a:r>
            <a:r>
              <a:rPr lang="az-Latn-AZ" sz="1800" b="1" cap="none" smtClean="0">
                <a:solidFill>
                  <a:srgbClr val="0000FF"/>
                </a:solidFill>
                <a:latin typeface="Century Schoolbook" pitchFamily="18" charset="0"/>
              </a:rPr>
              <a:t>  </a:t>
            </a:r>
            <a:r>
              <a:rPr lang="en-US" sz="1800" b="1" cap="none" smtClean="0">
                <a:solidFill>
                  <a:srgbClr val="0000FF"/>
                </a:solidFill>
                <a:latin typeface="Century Schoolbook" pitchFamily="18" charset="0"/>
              </a:rPr>
              <a:t>VƏZIYYƏTINDƏ APARILAN </a:t>
            </a:r>
            <a:r>
              <a:rPr lang="az-Latn-AZ" sz="1800" b="1" cap="none" smtClean="0">
                <a:solidFill>
                  <a:srgbClr val="0000FF"/>
                </a:solidFill>
                <a:latin typeface="Century Schoolbook" pitchFamily="18" charset="0"/>
              </a:rPr>
              <a:t> </a:t>
            </a:r>
            <a:r>
              <a:rPr lang="en-US" sz="1800" b="1" cap="none" smtClean="0">
                <a:solidFill>
                  <a:srgbClr val="0000FF"/>
                </a:solidFill>
                <a:latin typeface="Century Schoolbook" pitchFamily="18" charset="0"/>
              </a:rPr>
              <a:t>LABORATOR</a:t>
            </a:r>
            <a:r>
              <a:rPr lang="az-Latn-AZ" sz="1800" b="1" cap="none" smtClean="0">
                <a:solidFill>
                  <a:srgbClr val="0000FF"/>
                </a:solidFill>
                <a:latin typeface="Century Schoolbook" pitchFamily="18" charset="0"/>
              </a:rPr>
              <a:t> </a:t>
            </a:r>
            <a:r>
              <a:rPr lang="en-US" sz="1800" b="1" cap="none" smtClean="0">
                <a:solidFill>
                  <a:srgbClr val="0000FF"/>
                </a:solidFill>
                <a:latin typeface="Century Schoolbook" pitchFamily="18" charset="0"/>
              </a:rPr>
              <a:t> MÜAYINƏLƏR:</a:t>
            </a:r>
            <a:endParaRPr lang="en-US" sz="1800" cap="none" smtClean="0">
              <a:solidFill>
                <a:srgbClr val="0000FF"/>
              </a:solidFill>
              <a:latin typeface="Century Schoolbook" pitchFamily="18" charset="0"/>
            </a:endParaRPr>
          </a:p>
        </p:txBody>
      </p:sp>
      <p:sp>
        <p:nvSpPr>
          <p:cNvPr id="36867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066800"/>
            <a:ext cx="7848600" cy="5562600"/>
          </a:xfrm>
          <a:solidFill>
            <a:schemeClr val="bg2"/>
          </a:solidFill>
        </p:spPr>
        <p:txBody>
          <a:bodyPr/>
          <a:lstStyle/>
          <a:p>
            <a:pPr eaLnBrk="1" hangingPunct="1"/>
            <a:r>
              <a:rPr lang="en-US" sz="2000" smtClean="0">
                <a:solidFill>
                  <a:srgbClr val="FF0000"/>
                </a:solidFill>
                <a:latin typeface="Century Schoolbook" pitchFamily="18" charset="0"/>
              </a:rPr>
              <a:t>►</a:t>
            </a:r>
            <a:r>
              <a:rPr lang="en-US" sz="2000" smtClean="0">
                <a:latin typeface="Century Schoolbook" pitchFamily="18" charset="0"/>
              </a:rPr>
              <a:t> </a:t>
            </a:r>
            <a:r>
              <a:rPr lang="en-US" sz="2000" b="1" smtClean="0">
                <a:solidFill>
                  <a:srgbClr val="FF0000"/>
                </a:solidFill>
                <a:latin typeface="Century Schoolbook" pitchFamily="18" charset="0"/>
              </a:rPr>
              <a:t>Qanın ümumi müayinəsi</a:t>
            </a:r>
          </a:p>
          <a:p>
            <a:pPr eaLnBrk="1" hangingPunct="1"/>
            <a:r>
              <a:rPr lang="en-US" sz="2000" smtClean="0">
                <a:solidFill>
                  <a:srgbClr val="FF0000"/>
                </a:solidFill>
                <a:latin typeface="Century Schoolbook" pitchFamily="18" charset="0"/>
              </a:rPr>
              <a:t> ► </a:t>
            </a:r>
            <a:r>
              <a:rPr lang="en-US" sz="2000" b="1" smtClean="0">
                <a:solidFill>
                  <a:srgbClr val="FF0000"/>
                </a:solidFill>
                <a:latin typeface="Century Schoolbook" pitchFamily="18" charset="0"/>
              </a:rPr>
              <a:t>Sidiyin ümumi müayinəsi</a:t>
            </a:r>
          </a:p>
          <a:p>
            <a:pPr eaLnBrk="1" hangingPunct="1"/>
            <a:r>
              <a:rPr lang="en-US" sz="1800" b="1" smtClean="0">
                <a:latin typeface="Century Schoolbook" pitchFamily="18" charset="0"/>
              </a:rPr>
              <a:t> </a:t>
            </a:r>
            <a:r>
              <a:rPr lang="en-US" sz="2000" smtClean="0">
                <a:solidFill>
                  <a:srgbClr val="FF0000"/>
                </a:solidFill>
                <a:latin typeface="Century Schoolbook" pitchFamily="18" charset="0"/>
              </a:rPr>
              <a:t>►</a:t>
            </a:r>
            <a:r>
              <a:rPr lang="en-US" sz="1800" b="1" smtClean="0">
                <a:latin typeface="Century Schoolbook" pitchFamily="18" charset="0"/>
              </a:rPr>
              <a:t> </a:t>
            </a:r>
            <a:r>
              <a:rPr lang="en-US" sz="2000" b="1" smtClean="0">
                <a:solidFill>
                  <a:srgbClr val="FF0000"/>
                </a:solidFill>
                <a:latin typeface="Century Schoolbook" pitchFamily="18" charset="0"/>
              </a:rPr>
              <a:t>Koaqulyasiya göstəriciləri:</a:t>
            </a:r>
            <a:r>
              <a:rPr lang="en-US" sz="1600" b="1" smtClean="0">
                <a:latin typeface="Century Schoolbook" pitchFamily="18" charset="0"/>
              </a:rPr>
              <a:t> trombositlərin miqdarı, qanın</a:t>
            </a:r>
            <a:r>
              <a:rPr lang="az-Latn-AZ" sz="1600" b="1" smtClean="0">
                <a:latin typeface="Century Schoolbook" pitchFamily="18" charset="0"/>
              </a:rPr>
              <a:t> </a:t>
            </a:r>
            <a:r>
              <a:rPr lang="en-US" sz="1600" b="1" smtClean="0">
                <a:latin typeface="Century Schoolbook" pitchFamily="18" charset="0"/>
              </a:rPr>
              <a:t>laxtalanma müddəti, laxtanın retraksiyası, rekalsifikasiya</a:t>
            </a:r>
            <a:r>
              <a:rPr lang="az-Latn-AZ" sz="1600" b="1" smtClean="0">
                <a:latin typeface="Century Schoolbook" pitchFamily="18" charset="0"/>
              </a:rPr>
              <a:t> </a:t>
            </a:r>
            <a:r>
              <a:rPr lang="en-US" sz="1600" b="1" smtClean="0">
                <a:latin typeface="Century Schoolbook" pitchFamily="18" charset="0"/>
              </a:rPr>
              <a:t>müddəti, fibrinogenin konsentrasiyası, protrombin indeksi,</a:t>
            </a:r>
            <a:r>
              <a:rPr lang="az-Latn-AZ" sz="1600" b="1" smtClean="0">
                <a:latin typeface="Century Schoolbook" pitchFamily="18" charset="0"/>
              </a:rPr>
              <a:t> </a:t>
            </a:r>
            <a:r>
              <a:rPr lang="en-US" sz="1600" b="1" smtClean="0">
                <a:latin typeface="Century Schoolbook" pitchFamily="18" charset="0"/>
              </a:rPr>
              <a:t>AHTV, antitrombin III, parakoaqulyasiya testləri (PDFF, etanol</a:t>
            </a:r>
            <a:r>
              <a:rPr lang="az-Latn-AZ" sz="1600" b="1" smtClean="0">
                <a:latin typeface="Century Schoolbook" pitchFamily="18" charset="0"/>
              </a:rPr>
              <a:t> </a:t>
            </a:r>
            <a:r>
              <a:rPr lang="en-US" sz="1600" b="1" smtClean="0">
                <a:latin typeface="Century Schoolbook" pitchFamily="18" charset="0"/>
              </a:rPr>
              <a:t>testi, OFT, D-dimerin təyin edilməsi) (mümkün olduqda, göstəriş</a:t>
            </a:r>
            <a:r>
              <a:rPr lang="az-Latn-AZ" sz="1600" b="1" smtClean="0">
                <a:latin typeface="Century Schoolbook" pitchFamily="18" charset="0"/>
              </a:rPr>
              <a:t> </a:t>
            </a:r>
            <a:r>
              <a:rPr lang="en-US" sz="1600" b="1" smtClean="0">
                <a:latin typeface="Century Schoolbook" pitchFamily="18" charset="0"/>
              </a:rPr>
              <a:t>olduqda)</a:t>
            </a:r>
          </a:p>
          <a:p>
            <a:pPr eaLnBrk="1" hangingPunct="1"/>
            <a:r>
              <a:rPr lang="en-US" sz="2000" smtClean="0">
                <a:solidFill>
                  <a:srgbClr val="FF0000"/>
                </a:solidFill>
                <a:latin typeface="Century Schoolbook" pitchFamily="18" charset="0"/>
              </a:rPr>
              <a:t>► </a:t>
            </a:r>
            <a:r>
              <a:rPr lang="en-US" sz="2000" b="1" smtClean="0">
                <a:solidFill>
                  <a:srgbClr val="FF0000"/>
                </a:solidFill>
                <a:latin typeface="Century Schoolbook" pitchFamily="18" charset="0"/>
              </a:rPr>
              <a:t>Biokimyəvi parametrlər</a:t>
            </a:r>
            <a:r>
              <a:rPr lang="en-US" sz="2000" smtClean="0">
                <a:solidFill>
                  <a:srgbClr val="FF0000"/>
                </a:solidFill>
                <a:latin typeface="Century Schoolbook" pitchFamily="18" charset="0"/>
              </a:rPr>
              <a:t>:</a:t>
            </a:r>
            <a:r>
              <a:rPr lang="en-US" sz="1600" smtClean="0">
                <a:latin typeface="Century Schoolbook" pitchFamily="18" charset="0"/>
              </a:rPr>
              <a:t> </a:t>
            </a:r>
            <a:r>
              <a:rPr lang="en-US" sz="1600" b="1" smtClean="0">
                <a:latin typeface="Century Schoolbook" pitchFamily="18" charset="0"/>
              </a:rPr>
              <a:t>ümumi zülal və onun fraksiyaları,</a:t>
            </a:r>
            <a:r>
              <a:rPr lang="az-Latn-AZ" sz="1600" b="1" smtClean="0">
                <a:latin typeface="Century Schoolbook" pitchFamily="18" charset="0"/>
              </a:rPr>
              <a:t> </a:t>
            </a:r>
            <a:r>
              <a:rPr lang="en-US" sz="1600" b="1" smtClean="0">
                <a:latin typeface="Century Schoolbook" pitchFamily="18" charset="0"/>
              </a:rPr>
              <a:t>bilirubin, sidik cövhəri və kreatinin, şəkər, amilaza</a:t>
            </a:r>
          </a:p>
          <a:p>
            <a:pPr eaLnBrk="1" hangingPunct="1"/>
            <a:r>
              <a:rPr lang="en-US" sz="2000" smtClean="0">
                <a:solidFill>
                  <a:srgbClr val="FF0000"/>
                </a:solidFill>
                <a:latin typeface="Century Schoolbook" pitchFamily="18" charset="0"/>
              </a:rPr>
              <a:t>► </a:t>
            </a:r>
            <a:r>
              <a:rPr lang="en-US" sz="2000" b="1" smtClean="0">
                <a:solidFill>
                  <a:srgbClr val="FF0000"/>
                </a:solidFill>
                <a:latin typeface="Century Schoolbook" pitchFamily="18" charset="0"/>
              </a:rPr>
              <a:t>Plazmanın elektrolitləri</a:t>
            </a:r>
            <a:r>
              <a:rPr lang="en-US" sz="1600" b="1" smtClean="0">
                <a:latin typeface="Century Schoolbook" pitchFamily="18" charset="0"/>
              </a:rPr>
              <a:t> (kalium, natrium, xlor, kalsium, fosfor) –</a:t>
            </a:r>
            <a:r>
              <a:rPr lang="az-Latn-AZ" sz="1600" b="1" smtClean="0">
                <a:latin typeface="Century Schoolbook" pitchFamily="18" charset="0"/>
              </a:rPr>
              <a:t> </a:t>
            </a:r>
            <a:r>
              <a:rPr lang="en-US" sz="1600" b="1" smtClean="0">
                <a:latin typeface="Century Schoolbook" pitchFamily="18" charset="0"/>
              </a:rPr>
              <a:t>(mümkün olduqda, göstəriş olduqda)</a:t>
            </a:r>
          </a:p>
          <a:p>
            <a:pPr eaLnBrk="1" hangingPunct="1"/>
            <a:r>
              <a:rPr lang="en-US" sz="2000" smtClean="0">
                <a:solidFill>
                  <a:srgbClr val="FF0000"/>
                </a:solidFill>
                <a:latin typeface="Century Schoolbook" pitchFamily="18" charset="0"/>
              </a:rPr>
              <a:t>► </a:t>
            </a:r>
            <a:r>
              <a:rPr lang="en-US" sz="2000" b="1" smtClean="0">
                <a:solidFill>
                  <a:srgbClr val="FF0000"/>
                </a:solidFill>
                <a:latin typeface="Century Schoolbook" pitchFamily="18" charset="0"/>
              </a:rPr>
              <a:t>Plazmanın və sidiyin osmolyarlığı</a:t>
            </a:r>
            <a:r>
              <a:rPr lang="en-US" sz="1600" b="1" smtClean="0">
                <a:latin typeface="Century Schoolbook" pitchFamily="18" charset="0"/>
              </a:rPr>
              <a:t> (mümkün olduqda, göstəriş</a:t>
            </a:r>
            <a:r>
              <a:rPr lang="az-Latn-AZ" sz="1600" b="1" smtClean="0">
                <a:latin typeface="Century Schoolbook" pitchFamily="18" charset="0"/>
              </a:rPr>
              <a:t> </a:t>
            </a:r>
            <a:r>
              <a:rPr lang="en-US" sz="1600" b="1" smtClean="0">
                <a:latin typeface="Century Schoolbook" pitchFamily="18" charset="0"/>
              </a:rPr>
              <a:t>olduqda)</a:t>
            </a:r>
          </a:p>
          <a:p>
            <a:pPr eaLnBrk="1" hangingPunct="1"/>
            <a:r>
              <a:rPr lang="en-US" sz="2000" smtClean="0">
                <a:solidFill>
                  <a:srgbClr val="FF0000"/>
                </a:solidFill>
                <a:latin typeface="Century Schoolbook" pitchFamily="18" charset="0"/>
              </a:rPr>
              <a:t>► </a:t>
            </a:r>
            <a:r>
              <a:rPr lang="en-US" sz="2000" b="1" smtClean="0">
                <a:solidFill>
                  <a:srgbClr val="FF0000"/>
                </a:solidFill>
                <a:latin typeface="Century Schoolbook" pitchFamily="18" charset="0"/>
              </a:rPr>
              <a:t>Turşu-qələvi tərkibi</a:t>
            </a:r>
            <a:r>
              <a:rPr lang="en-US" sz="1600" b="1" smtClean="0">
                <a:latin typeface="Century Schoolbook" pitchFamily="18" charset="0"/>
              </a:rPr>
              <a:t> (mümkün olduqda, göstəriş olduqda)</a:t>
            </a:r>
          </a:p>
          <a:p>
            <a:pPr eaLnBrk="1" hangingPunct="1"/>
            <a:r>
              <a:rPr lang="en-US" sz="2000" smtClean="0">
                <a:solidFill>
                  <a:srgbClr val="FF0000"/>
                </a:solidFill>
                <a:latin typeface="Century Schoolbook" pitchFamily="18" charset="0"/>
              </a:rPr>
              <a:t>► </a:t>
            </a:r>
            <a:r>
              <a:rPr lang="en-US" sz="2000" b="1" smtClean="0">
                <a:solidFill>
                  <a:srgbClr val="FF0000"/>
                </a:solidFill>
                <a:latin typeface="Century Schoolbook" pitchFamily="18" charset="0"/>
              </a:rPr>
              <a:t>Likvorun müayinəsi</a:t>
            </a:r>
            <a:r>
              <a:rPr lang="en-US" sz="1600" b="1" smtClean="0">
                <a:latin typeface="Century Schoolbook" pitchFamily="18" charset="0"/>
              </a:rPr>
              <a:t> (göstəriş olduqda)</a:t>
            </a:r>
          </a:p>
          <a:p>
            <a:pPr eaLnBrk="1" hangingPunct="1"/>
            <a:r>
              <a:rPr lang="en-US" sz="2000" smtClean="0">
                <a:solidFill>
                  <a:srgbClr val="FF0000"/>
                </a:solidFill>
                <a:latin typeface="Century Schoolbook" pitchFamily="18" charset="0"/>
              </a:rPr>
              <a:t>► </a:t>
            </a:r>
            <a:r>
              <a:rPr lang="en-US" sz="2000" b="1" smtClean="0">
                <a:solidFill>
                  <a:srgbClr val="FF0000"/>
                </a:solidFill>
                <a:latin typeface="Century Schoolbook" pitchFamily="18" charset="0"/>
              </a:rPr>
              <a:t>Hepatit viruslarının, </a:t>
            </a:r>
            <a:r>
              <a:rPr lang="az-Latn-AZ" sz="2000" b="1" smtClean="0">
                <a:solidFill>
                  <a:srgbClr val="FF0000"/>
                </a:solidFill>
                <a:latin typeface="Century Schoolbook" pitchFamily="18" charset="0"/>
              </a:rPr>
              <a:t> </a:t>
            </a:r>
            <a:r>
              <a:rPr lang="en-US" sz="2000" b="1" smtClean="0">
                <a:solidFill>
                  <a:srgbClr val="FF0000"/>
                </a:solidFill>
                <a:latin typeface="Century Schoolbook" pitchFamily="18" charset="0"/>
              </a:rPr>
              <a:t>HİV daşıyıcılığının müəyyən olunması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/>
          </p:nvPr>
        </p:nvSpPr>
        <p:spPr bwMode="auto">
          <a:xfrm>
            <a:off x="685800" y="533400"/>
            <a:ext cx="7467600" cy="457200"/>
          </a:xfrm>
          <a:solidFill>
            <a:srgbClr val="CCFFFF"/>
          </a:solidFill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/>
            <a:r>
              <a:rPr lang="az-Latn-AZ" sz="2400" cap="none" smtClean="0">
                <a:solidFill>
                  <a:srgbClr val="0066FF"/>
                </a:solidFill>
                <a:latin typeface="Century Schoolbook" pitchFamily="18" charset="0"/>
              </a:rPr>
              <a:t>MÜALİCƏNİN ƏSAS İSTİQAMƏTLƏRİ</a:t>
            </a:r>
            <a:endParaRPr lang="en-US" sz="2400" cap="none" smtClean="0">
              <a:solidFill>
                <a:srgbClr val="0066FF"/>
              </a:solidFill>
              <a:latin typeface="Century Schoolbook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533400" y="1600200"/>
            <a:ext cx="7467600" cy="2133600"/>
          </a:xfrm>
          <a:prstGeom prst="roundRect">
            <a:avLst>
              <a:gd name="adj" fmla="val 16667"/>
            </a:avLst>
          </a:prstGeom>
          <a:solidFill>
            <a:srgbClr val="CCFF99"/>
          </a:solidFill>
          <a:ln w="76200" cap="flat" cmpd="tri" algn="ctr">
            <a:solidFill>
              <a:srgbClr val="FF0000"/>
            </a:solidFill>
            <a:round/>
          </a:ln>
        </p:spPr>
        <p:txBody>
          <a:bodyPr anchor="ctr">
            <a:normAutofit lnSpcReduction="10000"/>
          </a:bodyPr>
          <a:lstStyle/>
          <a:p>
            <a:pPr algn="ctr">
              <a:buFont typeface="Wingdings" pitchFamily="2" charset="2"/>
              <a:buNone/>
            </a:pPr>
            <a:r>
              <a:rPr lang="en-US" b="1" smtClean="0">
                <a:solidFill>
                  <a:srgbClr val="0066FF"/>
                </a:solidFill>
                <a:latin typeface="Century Schoolbook" pitchFamily="18" charset="0"/>
              </a:rPr>
              <a:t>Ağır preeklampsiya və eklampsiya zamanı</a:t>
            </a:r>
            <a:br>
              <a:rPr lang="en-US" b="1" smtClean="0">
                <a:solidFill>
                  <a:srgbClr val="0066FF"/>
                </a:solidFill>
                <a:latin typeface="Century Schoolbook" pitchFamily="18" charset="0"/>
              </a:rPr>
            </a:br>
            <a:r>
              <a:rPr lang="en-US" b="1" smtClean="0">
                <a:solidFill>
                  <a:srgbClr val="0066FF"/>
                </a:solidFill>
                <a:latin typeface="Century Schoolbook" pitchFamily="18" charset="0"/>
              </a:rPr>
              <a:t>təxirəsalınmaz yardımın əsas istiqamətləri</a:t>
            </a:r>
            <a:endParaRPr lang="en-US" smtClean="0">
              <a:solidFill>
                <a:srgbClr val="0066FF"/>
              </a:solidFill>
              <a:latin typeface="Century Schoolbook" pitchFamily="18" charset="0"/>
            </a:endParaRPr>
          </a:p>
        </p:txBody>
      </p:sp>
      <p:sp>
        <p:nvSpPr>
          <p:cNvPr id="5" name="Down Arrow 4"/>
          <p:cNvSpPr>
            <a:spLocks noChangeArrowheads="1"/>
          </p:cNvSpPr>
          <p:nvPr/>
        </p:nvSpPr>
        <p:spPr bwMode="auto">
          <a:xfrm>
            <a:off x="1219200" y="3733800"/>
            <a:ext cx="381000" cy="68580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CCFF99"/>
          </a:solidFill>
          <a:ln w="25400" algn="ctr">
            <a:solidFill>
              <a:srgbClr val="BB6126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endParaRPr lang="en-US" sz="1800">
              <a:solidFill>
                <a:schemeClr val="lt1"/>
              </a:solidFill>
              <a:latin typeface="+mn-lt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457200" y="4419600"/>
            <a:ext cx="1828800" cy="1905000"/>
          </a:xfrm>
          <a:prstGeom prst="rect">
            <a:avLst/>
          </a:prstGeom>
          <a:solidFill>
            <a:srgbClr val="FFFF66"/>
          </a:solidFill>
          <a:ln w="38100" cmpd="dbl" algn="ctr">
            <a:solidFill>
              <a:srgbClr val="BB6126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800" b="1">
                <a:solidFill>
                  <a:srgbClr val="FF0000"/>
                </a:solidFill>
                <a:latin typeface="Arial" charset="0"/>
                <a:cs typeface="Arial" charset="0"/>
              </a:rPr>
              <a:t>Qıcolmaların</a:t>
            </a:r>
            <a:r>
              <a:rPr lang="az-Latn-AZ" sz="1800" b="1">
                <a:solidFill>
                  <a:srgbClr val="FF0000"/>
                </a:solidFill>
                <a:latin typeface="Arial" charset="0"/>
                <a:cs typeface="Arial" charset="0"/>
              </a:rPr>
              <a:t> </a:t>
            </a:r>
            <a:r>
              <a:rPr lang="en-US" sz="1800" b="1">
                <a:solidFill>
                  <a:srgbClr val="FF0000"/>
                </a:solidFill>
                <a:latin typeface="Arial" charset="0"/>
                <a:cs typeface="Arial" charset="0"/>
              </a:rPr>
              <a:t>profilaktikası</a:t>
            </a:r>
            <a:r>
              <a:rPr lang="az-Latn-AZ" sz="1800" b="1">
                <a:solidFill>
                  <a:srgbClr val="FF0000"/>
                </a:solidFill>
                <a:latin typeface="Arial" charset="0"/>
                <a:cs typeface="Arial" charset="0"/>
              </a:rPr>
              <a:t> </a:t>
            </a:r>
            <a:r>
              <a:rPr lang="en-US" sz="1800" b="1">
                <a:solidFill>
                  <a:srgbClr val="FF0000"/>
                </a:solidFill>
                <a:latin typeface="Arial" charset="0"/>
                <a:cs typeface="Arial" charset="0"/>
              </a:rPr>
              <a:t>və</a:t>
            </a:r>
            <a:endParaRPr lang="az-Latn-AZ" sz="1800" b="1">
              <a:solidFill>
                <a:srgbClr val="FF0000"/>
              </a:solidFill>
              <a:latin typeface="Arial" charset="0"/>
              <a:cs typeface="Arial" charset="0"/>
            </a:endParaRPr>
          </a:p>
          <a:p>
            <a:pPr algn="ctr"/>
            <a:r>
              <a:rPr lang="en-US" sz="1800" b="1">
                <a:solidFill>
                  <a:srgbClr val="FF0000"/>
                </a:solidFill>
                <a:latin typeface="Arial" charset="0"/>
                <a:cs typeface="Arial" charset="0"/>
              </a:rPr>
              <a:t> müalicəsi</a:t>
            </a:r>
          </a:p>
        </p:txBody>
      </p:sp>
      <p:sp>
        <p:nvSpPr>
          <p:cNvPr id="7" name="Down Arrow 6"/>
          <p:cNvSpPr>
            <a:spLocks noChangeArrowheads="1"/>
          </p:cNvSpPr>
          <p:nvPr/>
        </p:nvSpPr>
        <p:spPr bwMode="auto">
          <a:xfrm flipH="1">
            <a:off x="3124200" y="3733800"/>
            <a:ext cx="381000" cy="68580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CCFF99"/>
          </a:solidFill>
          <a:ln w="25400" algn="ctr">
            <a:solidFill>
              <a:srgbClr val="BB6126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endParaRPr lang="en-US" sz="1800">
              <a:solidFill>
                <a:schemeClr val="lt1"/>
              </a:solidFill>
              <a:latin typeface="+mn-lt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2438400" y="4419600"/>
            <a:ext cx="1752600" cy="1905000"/>
          </a:xfrm>
          <a:prstGeom prst="rect">
            <a:avLst/>
          </a:prstGeom>
          <a:solidFill>
            <a:srgbClr val="FFFF66"/>
          </a:solidFill>
          <a:ln w="38100" cmpd="dbl" algn="ctr">
            <a:solidFill>
              <a:srgbClr val="BB6126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800" b="1">
                <a:solidFill>
                  <a:srgbClr val="FF0000"/>
                </a:solidFill>
                <a:latin typeface="Arial" charset="0"/>
                <a:cs typeface="Arial" charset="0"/>
              </a:rPr>
              <a:t>Arterial təzyiqin</a:t>
            </a:r>
            <a:r>
              <a:rPr lang="az-Latn-AZ" sz="1600" b="1">
                <a:solidFill>
                  <a:srgbClr val="FF0000"/>
                </a:solidFill>
                <a:latin typeface="Arial" charset="0"/>
                <a:cs typeface="Arial" charset="0"/>
              </a:rPr>
              <a:t> </a:t>
            </a:r>
            <a:r>
              <a:rPr lang="en-US" sz="1600" b="1">
                <a:solidFill>
                  <a:srgbClr val="FF0000"/>
                </a:solidFill>
                <a:latin typeface="Arial" charset="0"/>
                <a:cs typeface="Arial" charset="0"/>
              </a:rPr>
              <a:t>tənzimlənməsi</a:t>
            </a:r>
          </a:p>
        </p:txBody>
      </p:sp>
      <p:sp>
        <p:nvSpPr>
          <p:cNvPr id="9" name="Down Arrow 8"/>
          <p:cNvSpPr>
            <a:spLocks noChangeArrowheads="1"/>
          </p:cNvSpPr>
          <p:nvPr/>
        </p:nvSpPr>
        <p:spPr bwMode="auto">
          <a:xfrm flipH="1">
            <a:off x="4953000" y="3733800"/>
            <a:ext cx="304800" cy="68580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CCFF99"/>
          </a:solidFill>
          <a:ln w="25400" algn="ctr">
            <a:solidFill>
              <a:srgbClr val="BB6126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endParaRPr lang="en-US" sz="1800">
              <a:solidFill>
                <a:schemeClr val="lt1"/>
              </a:solidFill>
              <a:latin typeface="+mn-lt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4343400" y="4419600"/>
            <a:ext cx="1828800" cy="1905000"/>
          </a:xfrm>
          <a:prstGeom prst="rect">
            <a:avLst/>
          </a:prstGeom>
          <a:solidFill>
            <a:srgbClr val="FFFF66"/>
          </a:solidFill>
          <a:ln w="38100" cmpd="dbl" algn="ctr">
            <a:solidFill>
              <a:srgbClr val="BB6126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800" b="1">
                <a:solidFill>
                  <a:srgbClr val="FF0000"/>
                </a:solidFill>
                <a:latin typeface="Arial" charset="0"/>
                <a:cs typeface="Arial" charset="0"/>
              </a:rPr>
              <a:t>Fəsadların</a:t>
            </a:r>
            <a:r>
              <a:rPr lang="az-Latn-AZ" sz="1800" b="1">
                <a:solidFill>
                  <a:srgbClr val="FFFFFF"/>
                </a:solidFill>
                <a:latin typeface="Arial" charset="0"/>
                <a:cs typeface="Arial" charset="0"/>
              </a:rPr>
              <a:t> </a:t>
            </a:r>
            <a:r>
              <a:rPr lang="en-US" sz="1800" b="1">
                <a:solidFill>
                  <a:srgbClr val="FF0000"/>
                </a:solidFill>
                <a:latin typeface="Arial" charset="0"/>
                <a:cs typeface="Arial" charset="0"/>
              </a:rPr>
              <a:t>profilaktikası</a:t>
            </a:r>
            <a:r>
              <a:rPr lang="az-Latn-AZ" sz="1800" b="1">
                <a:solidFill>
                  <a:srgbClr val="FF0000"/>
                </a:solidFill>
                <a:latin typeface="Arial" charset="0"/>
                <a:cs typeface="Arial" charset="0"/>
              </a:rPr>
              <a:t> </a:t>
            </a:r>
            <a:r>
              <a:rPr lang="en-US" sz="1800" b="1">
                <a:solidFill>
                  <a:srgbClr val="FF0000"/>
                </a:solidFill>
                <a:latin typeface="Arial" charset="0"/>
                <a:cs typeface="Arial" charset="0"/>
              </a:rPr>
              <a:t>və </a:t>
            </a:r>
            <a:endParaRPr lang="az-Latn-AZ" sz="1800" b="1">
              <a:solidFill>
                <a:srgbClr val="FF0000"/>
              </a:solidFill>
              <a:latin typeface="Arial" charset="0"/>
              <a:cs typeface="Arial" charset="0"/>
            </a:endParaRPr>
          </a:p>
          <a:p>
            <a:pPr algn="ctr"/>
            <a:r>
              <a:rPr lang="en-US" sz="1800" b="1">
                <a:solidFill>
                  <a:srgbClr val="FF0000"/>
                </a:solidFill>
                <a:latin typeface="Arial" charset="0"/>
                <a:cs typeface="Arial" charset="0"/>
              </a:rPr>
              <a:t>müalicəsi</a:t>
            </a:r>
            <a:endParaRPr lang="az-Latn-AZ" sz="1800" b="1">
              <a:solidFill>
                <a:srgbClr val="FF0000"/>
              </a:solidFill>
              <a:latin typeface="Arial" charset="0"/>
              <a:cs typeface="Arial" charset="0"/>
            </a:endParaRPr>
          </a:p>
        </p:txBody>
      </p:sp>
      <p:sp>
        <p:nvSpPr>
          <p:cNvPr id="11" name="Down Arrow 10"/>
          <p:cNvSpPr>
            <a:spLocks noChangeArrowheads="1"/>
          </p:cNvSpPr>
          <p:nvPr/>
        </p:nvSpPr>
        <p:spPr bwMode="auto">
          <a:xfrm>
            <a:off x="6934200" y="3733800"/>
            <a:ext cx="334963" cy="68580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CCFF99"/>
          </a:solidFill>
          <a:ln w="25400" algn="ctr">
            <a:solidFill>
              <a:srgbClr val="BB6126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endParaRPr lang="en-US" sz="1800">
              <a:solidFill>
                <a:schemeClr val="lt1"/>
              </a:solidFill>
              <a:latin typeface="+mn-lt"/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6324600" y="4419600"/>
            <a:ext cx="1981200" cy="1905000"/>
          </a:xfrm>
          <a:prstGeom prst="rect">
            <a:avLst/>
          </a:prstGeom>
          <a:solidFill>
            <a:srgbClr val="FFFF66"/>
          </a:solidFill>
          <a:ln w="38100" cmpd="dbl" algn="ctr">
            <a:solidFill>
              <a:srgbClr val="BB6126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800" b="1">
                <a:solidFill>
                  <a:srgbClr val="FF0000"/>
                </a:solidFill>
                <a:latin typeface="Arial" charset="0"/>
                <a:cs typeface="Arial" charset="0"/>
              </a:rPr>
              <a:t>Hamiləliyin təhlükəsiz</a:t>
            </a:r>
            <a:r>
              <a:rPr lang="az-Latn-AZ" sz="1800" b="1">
                <a:solidFill>
                  <a:srgbClr val="FF0000"/>
                </a:solidFill>
                <a:latin typeface="Arial" charset="0"/>
                <a:cs typeface="Arial" charset="0"/>
              </a:rPr>
              <a:t> </a:t>
            </a:r>
          </a:p>
          <a:p>
            <a:pPr algn="ctr"/>
            <a:r>
              <a:rPr lang="en-US" sz="1800" b="1">
                <a:solidFill>
                  <a:srgbClr val="FF0000"/>
                </a:solidFill>
                <a:latin typeface="Arial" charset="0"/>
                <a:cs typeface="Arial" charset="0"/>
              </a:rPr>
              <a:t>başa çatdırılmasının</a:t>
            </a:r>
            <a:r>
              <a:rPr lang="az-Latn-AZ" sz="1800" b="1">
                <a:solidFill>
                  <a:srgbClr val="FF0000"/>
                </a:solidFill>
                <a:latin typeface="Arial" charset="0"/>
                <a:cs typeface="Arial" charset="0"/>
              </a:rPr>
              <a:t> t</a:t>
            </a:r>
            <a:r>
              <a:rPr lang="en-US" sz="1800" b="1">
                <a:solidFill>
                  <a:srgbClr val="FF0000"/>
                </a:solidFill>
                <a:latin typeface="Arial" charset="0"/>
                <a:cs typeface="Arial" charset="0"/>
              </a:rPr>
              <a:t>əmin</a:t>
            </a:r>
            <a:endParaRPr lang="az-Latn-AZ" sz="1800" b="1">
              <a:solidFill>
                <a:srgbClr val="FF0000"/>
              </a:solidFill>
              <a:latin typeface="Arial" charset="0"/>
              <a:cs typeface="Arial" charset="0"/>
            </a:endParaRPr>
          </a:p>
          <a:p>
            <a:pPr algn="ctr"/>
            <a:r>
              <a:rPr lang="en-US" sz="1800" b="1">
                <a:solidFill>
                  <a:srgbClr val="FF0000"/>
                </a:solidFill>
                <a:latin typeface="Arial" charset="0"/>
                <a:cs typeface="Arial" charset="0"/>
              </a:rPr>
              <a:t> edilməsi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 bwMode="auto">
          <a:xfrm>
            <a:off x="685800" y="228600"/>
            <a:ext cx="7467600" cy="808038"/>
          </a:xfrm>
          <a:solidFill>
            <a:srgbClr val="FFCCFF"/>
          </a:solidFill>
          <a:ln>
            <a:solidFill>
              <a:schemeClr val="bg1"/>
            </a:solidFill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en-US" sz="2000" b="1" cap="none" smtClean="0">
                <a:solidFill>
                  <a:srgbClr val="0066FF"/>
                </a:solidFill>
                <a:latin typeface="Century Schoolbook" pitchFamily="18" charset="0"/>
              </a:rPr>
              <a:t>AĞIR</a:t>
            </a:r>
            <a:r>
              <a:rPr lang="az-Latn-AZ" sz="2000" b="1" cap="none" smtClean="0">
                <a:solidFill>
                  <a:srgbClr val="0066FF"/>
                </a:solidFill>
                <a:latin typeface="Century Schoolbook" pitchFamily="18" charset="0"/>
              </a:rPr>
              <a:t> </a:t>
            </a:r>
            <a:r>
              <a:rPr lang="en-US" sz="2000" b="1" cap="none" smtClean="0">
                <a:solidFill>
                  <a:srgbClr val="0066FF"/>
                </a:solidFill>
                <a:latin typeface="Century Schoolbook" pitchFamily="18" charset="0"/>
              </a:rPr>
              <a:t> PREEKLAMPSIYALARIN</a:t>
            </a:r>
            <a:r>
              <a:rPr lang="az-Latn-AZ" sz="2000" b="1" cap="none" smtClean="0">
                <a:solidFill>
                  <a:srgbClr val="0066FF"/>
                </a:solidFill>
                <a:latin typeface="Century Schoolbook" pitchFamily="18" charset="0"/>
              </a:rPr>
              <a:t> </a:t>
            </a:r>
            <a:r>
              <a:rPr lang="en-US" sz="2000" b="1" cap="none" smtClean="0">
                <a:solidFill>
                  <a:srgbClr val="0066FF"/>
                </a:solidFill>
                <a:latin typeface="Century Schoolbook" pitchFamily="18" charset="0"/>
              </a:rPr>
              <a:t> </a:t>
            </a:r>
            <a:r>
              <a:rPr lang="az-Latn-AZ" sz="2000" b="1" cap="none" smtClean="0">
                <a:solidFill>
                  <a:srgbClr val="0066FF"/>
                </a:solidFill>
                <a:latin typeface="Century Schoolbook" pitchFamily="18" charset="0"/>
              </a:rPr>
              <a:t>APARILMASI</a:t>
            </a:r>
            <a:br>
              <a:rPr lang="az-Latn-AZ" sz="2000" b="1" cap="none" smtClean="0">
                <a:solidFill>
                  <a:srgbClr val="0066FF"/>
                </a:solidFill>
                <a:latin typeface="Century Schoolbook" pitchFamily="18" charset="0"/>
              </a:rPr>
            </a:br>
            <a:r>
              <a:rPr lang="az-Latn-AZ" sz="2000" b="1" cap="none" smtClean="0">
                <a:solidFill>
                  <a:srgbClr val="FF0000"/>
                </a:solidFill>
                <a:latin typeface="Century Schoolbook" pitchFamily="18" charset="0"/>
              </a:rPr>
              <a:t>(</a:t>
            </a:r>
            <a:r>
              <a:rPr lang="az-Latn-AZ" sz="1600" b="1" i="1" cap="none" smtClean="0">
                <a:solidFill>
                  <a:srgbClr val="FF0000"/>
                </a:solidFill>
                <a:latin typeface="Century Schoolbook" pitchFamily="18" charset="0"/>
              </a:rPr>
              <a:t>Manipulyasiyalar, müayinələr və laborator nəparət, </a:t>
            </a:r>
            <a:r>
              <a:rPr lang="en-US" sz="1600" b="1" i="1" cap="none" smtClean="0">
                <a:solidFill>
                  <a:srgbClr val="FF0000"/>
                </a:solidFill>
                <a:latin typeface="Century Schoolbook" pitchFamily="18" charset="0"/>
              </a:rPr>
              <a:t>bazis müalicəsi</a:t>
            </a:r>
            <a:r>
              <a:rPr lang="az-Latn-AZ" sz="2000" b="1" i="1" cap="none" smtClean="0">
                <a:solidFill>
                  <a:srgbClr val="FF0000"/>
                </a:solidFill>
                <a:latin typeface="Century Schoolbook" pitchFamily="18" charset="0"/>
              </a:rPr>
              <a:t>)</a:t>
            </a:r>
            <a:endParaRPr lang="en-US" sz="2000" i="1" cap="none" smtClean="0">
              <a:solidFill>
                <a:srgbClr val="FF0000"/>
              </a:solidFill>
              <a:latin typeface="Century Schoolbook" pitchFamily="18" charset="0"/>
            </a:endParaRPr>
          </a:p>
        </p:txBody>
      </p:sp>
      <p:sp>
        <p:nvSpPr>
          <p:cNvPr id="38915" name="Content Placeholder 2"/>
          <p:cNvSpPr>
            <a:spLocks noGrp="1"/>
          </p:cNvSpPr>
          <p:nvPr>
            <p:ph type="body" sz="half" idx="1"/>
          </p:nvPr>
        </p:nvSpPr>
        <p:spPr>
          <a:xfrm>
            <a:off x="304800" y="1143000"/>
            <a:ext cx="3962400" cy="5026025"/>
          </a:xfrm>
          <a:solidFill>
            <a:srgbClr val="FFFF99"/>
          </a:solidFill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b="1" smtClean="0">
                <a:solidFill>
                  <a:srgbClr val="FF0000"/>
                </a:solidFill>
                <a:latin typeface="Century Schoolbook" pitchFamily="18" charset="0"/>
              </a:rPr>
              <a:t>Manipulyasiyalar: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600" smtClean="0">
                <a:latin typeface="Century Schoolbook" pitchFamily="18" charset="0"/>
              </a:rPr>
              <a:t>►</a:t>
            </a:r>
            <a:r>
              <a:rPr lang="en-US" sz="1300" smtClean="0">
                <a:latin typeface="Century Schoolbook" pitchFamily="18" charset="0"/>
              </a:rPr>
              <a:t> </a:t>
            </a:r>
            <a:r>
              <a:rPr lang="en-US" sz="1600" smtClean="0">
                <a:latin typeface="Century Schoolbook" pitchFamily="18" charset="0"/>
              </a:rPr>
              <a:t>Periferik venanın kateterizasiyası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600" smtClean="0">
                <a:latin typeface="Century Schoolbook" pitchFamily="18" charset="0"/>
              </a:rPr>
              <a:t>► Sidik kisəsinin kateterizasiyası, </a:t>
            </a:r>
            <a:r>
              <a:rPr lang="az-Latn-AZ" sz="1600" smtClean="0">
                <a:latin typeface="Century Schoolbook" pitchFamily="18" charset="0"/>
              </a:rPr>
              <a:t>diurezə</a:t>
            </a:r>
            <a:r>
              <a:rPr lang="en-US" sz="1600" smtClean="0">
                <a:latin typeface="Century Schoolbook" pitchFamily="18" charset="0"/>
              </a:rPr>
              <a:t> dinamik (hər saat)</a:t>
            </a:r>
            <a:r>
              <a:rPr lang="az-Latn-AZ" sz="1600" smtClean="0">
                <a:latin typeface="Century Schoolbook" pitchFamily="18" charset="0"/>
              </a:rPr>
              <a:t> </a:t>
            </a:r>
            <a:r>
              <a:rPr lang="en-US" sz="1600" smtClean="0">
                <a:latin typeface="Century Schoolbook" pitchFamily="18" charset="0"/>
              </a:rPr>
              <a:t>nəzarət</a:t>
            </a:r>
            <a:endParaRPr lang="az-Latn-AZ" sz="1600" smtClean="0">
              <a:latin typeface="Century Schoolbook" pitchFamily="18" charset="0"/>
            </a:endParaRPr>
          </a:p>
          <a:p>
            <a:pPr eaLnBrk="1" hangingPunct="1">
              <a:lnSpc>
                <a:spcPct val="90000"/>
              </a:lnSpc>
            </a:pPr>
            <a:endParaRPr lang="az-Latn-AZ" sz="1300" smtClean="0">
              <a:latin typeface="Century Schoolbook" pitchFamily="18" charset="0"/>
            </a:endParaRP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b="1" smtClean="0">
                <a:solidFill>
                  <a:srgbClr val="FF0000"/>
                </a:solidFill>
                <a:latin typeface="Century Schoolbook" pitchFamily="18" charset="0"/>
              </a:rPr>
              <a:t>Müayinə</a:t>
            </a:r>
            <a:r>
              <a:rPr lang="az-Latn-AZ" sz="1800" b="1" smtClean="0">
                <a:solidFill>
                  <a:srgbClr val="FF0000"/>
                </a:solidFill>
                <a:latin typeface="Century Schoolbook" pitchFamily="18" charset="0"/>
              </a:rPr>
              <a:t>lər</a:t>
            </a:r>
            <a:endParaRPr lang="en-US" sz="1800" b="1" smtClean="0">
              <a:solidFill>
                <a:srgbClr val="FF0000"/>
              </a:solidFill>
              <a:latin typeface="Century Schoolbook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1600" b="1" i="1" smtClean="0">
                <a:solidFill>
                  <a:srgbClr val="0066FF"/>
                </a:solidFill>
                <a:latin typeface="Century Schoolbook" pitchFamily="18" charset="0"/>
              </a:rPr>
              <a:t>İnstrumental nəzarət: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600" smtClean="0">
                <a:latin typeface="Century Schoolbook" pitchFamily="18" charset="0"/>
              </a:rPr>
              <a:t>► AT, ÜYT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600" smtClean="0">
                <a:latin typeface="Century Schoolbook" pitchFamily="18" charset="0"/>
              </a:rPr>
              <a:t>► Ürəyin monitorinqi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600" smtClean="0">
                <a:latin typeface="Century Schoolbook" pitchFamily="18" charset="0"/>
              </a:rPr>
              <a:t>► Davamlı pulsoksimetriya (S</a:t>
            </a:r>
            <a:r>
              <a:rPr lang="az-Latn-AZ" sz="1600" smtClean="0">
                <a:latin typeface="Century Schoolbook" pitchFamily="18" charset="0"/>
              </a:rPr>
              <a:t>at.</a:t>
            </a:r>
            <a:r>
              <a:rPr lang="en-US" sz="1600" smtClean="0">
                <a:latin typeface="Century Schoolbook" pitchFamily="18" charset="0"/>
              </a:rPr>
              <a:t>) </a:t>
            </a:r>
            <a:r>
              <a:rPr lang="en-US" sz="1600" b="1" smtClean="0">
                <a:latin typeface="Century Schoolbook" pitchFamily="18" charset="0"/>
              </a:rPr>
              <a:t>(D)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600" smtClean="0">
                <a:latin typeface="Century Schoolbook" pitchFamily="18" charset="0"/>
              </a:rPr>
              <a:t>► Dölün ÜYT və ürək fəaliyyətinin kardiotokoqrafik</a:t>
            </a:r>
            <a:r>
              <a:rPr lang="az-Latn-AZ" sz="1600" smtClean="0">
                <a:latin typeface="Century Schoolbook" pitchFamily="18" charset="0"/>
              </a:rPr>
              <a:t> </a:t>
            </a:r>
            <a:r>
              <a:rPr lang="en-US" sz="1600" smtClean="0">
                <a:latin typeface="Century Schoolbook" pitchFamily="18" charset="0"/>
              </a:rPr>
              <a:t> monitorinqi </a:t>
            </a:r>
            <a:r>
              <a:rPr lang="en-US" sz="1600" b="1" smtClean="0">
                <a:latin typeface="Century Schoolbook" pitchFamily="18" charset="0"/>
              </a:rPr>
              <a:t>(B)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600" smtClean="0">
                <a:latin typeface="Century Schoolbook" pitchFamily="18" charset="0"/>
              </a:rPr>
              <a:t>► Baş beyin damarlarının transkranial dopplerometriyası</a:t>
            </a:r>
            <a:r>
              <a:rPr lang="az-Latn-AZ" sz="1600" smtClean="0">
                <a:latin typeface="Century Schoolbook" pitchFamily="18" charset="0"/>
              </a:rPr>
              <a:t> </a:t>
            </a:r>
            <a:r>
              <a:rPr lang="en-US" sz="1600" smtClean="0">
                <a:latin typeface="Century Schoolbook" pitchFamily="18" charset="0"/>
              </a:rPr>
              <a:t>(mümkün olduqda)</a:t>
            </a:r>
          </a:p>
        </p:txBody>
      </p:sp>
      <p:sp>
        <p:nvSpPr>
          <p:cNvPr id="38916" name="Rectangle 5"/>
          <p:cNvSpPr>
            <a:spLocks noGrp="1"/>
          </p:cNvSpPr>
          <p:nvPr>
            <p:ph type="body" sz="half" idx="4294967295"/>
          </p:nvPr>
        </p:nvSpPr>
        <p:spPr>
          <a:xfrm>
            <a:off x="4267200" y="3276600"/>
            <a:ext cx="4038600" cy="2895600"/>
          </a:xfrm>
          <a:solidFill>
            <a:srgbClr val="CCFFFF"/>
          </a:solidFill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1600" b="1" i="1" smtClean="0">
                <a:solidFill>
                  <a:srgbClr val="0066FF"/>
                </a:solidFill>
                <a:latin typeface="Century Schoolbook" pitchFamily="18" charset="0"/>
              </a:rPr>
              <a:t>Laborator nəzarət: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600" smtClean="0">
                <a:latin typeface="Century Schoolbook" pitchFamily="18" charset="0"/>
              </a:rPr>
              <a:t>► Hemoqlobin</a:t>
            </a:r>
            <a:r>
              <a:rPr lang="az-Latn-AZ" sz="1600" smtClean="0">
                <a:latin typeface="Century Schoolbook" pitchFamily="18" charset="0"/>
              </a:rPr>
              <a:t>, hemotakrit</a:t>
            </a:r>
            <a:endParaRPr lang="en-US" sz="1600" smtClean="0">
              <a:latin typeface="Century Schoolbook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600" smtClean="0">
                <a:latin typeface="Century Schoolbook" pitchFamily="18" charset="0"/>
              </a:rPr>
              <a:t>► Ümumi zülal</a:t>
            </a:r>
            <a:r>
              <a:rPr lang="az-Latn-AZ" sz="1600" smtClean="0">
                <a:latin typeface="Century Schoolbook" pitchFamily="18" charset="0"/>
              </a:rPr>
              <a:t> və fraksiyaları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600" smtClean="0">
                <a:latin typeface="Century Schoolbook" pitchFamily="18" charset="0"/>
              </a:rPr>
              <a:t>► Trombositlərin sayı, protrombin indeksi, fibrinogen, qanın laxtalanma müddəti</a:t>
            </a:r>
            <a:endParaRPr lang="az-Latn-AZ" sz="1600" smtClean="0">
              <a:latin typeface="Century Schoolbook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600" smtClean="0">
                <a:latin typeface="Century Schoolbook" pitchFamily="18" charset="0"/>
              </a:rPr>
              <a:t>►</a:t>
            </a:r>
            <a:r>
              <a:rPr lang="az-Latn-AZ" sz="1600" smtClean="0">
                <a:latin typeface="Century Schoolbook" pitchFamily="18" charset="0"/>
              </a:rPr>
              <a:t>  Qanda qalıq azot, kreatininin qatılığı. </a:t>
            </a:r>
            <a:endParaRPr lang="en-US" sz="1600" smtClean="0">
              <a:latin typeface="Century Schoolbook" pitchFamily="18" charset="0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600" smtClean="0">
                <a:latin typeface="Century Schoolbook" pitchFamily="18" charset="0"/>
              </a:rPr>
              <a:t>► Günlük sidikdə proteinuriyanın səviyyəsi (əgər klinik</a:t>
            </a:r>
            <a:r>
              <a:rPr lang="az-Latn-AZ" sz="1600" smtClean="0">
                <a:latin typeface="Century Schoolbook" pitchFamily="18" charset="0"/>
              </a:rPr>
              <a:t> </a:t>
            </a:r>
            <a:r>
              <a:rPr lang="en-US" sz="1600" smtClean="0">
                <a:latin typeface="Century Schoolbook" pitchFamily="18" charset="0"/>
              </a:rPr>
              <a:t> situasiya təcili yoxlanılmasını tələb etmirsə) </a:t>
            </a:r>
            <a:r>
              <a:rPr lang="en-US" sz="1600" b="1" smtClean="0">
                <a:latin typeface="Century Schoolbook" pitchFamily="18" charset="0"/>
              </a:rPr>
              <a:t>(D)</a:t>
            </a:r>
            <a:r>
              <a:rPr lang="az-Latn-AZ" sz="1600" b="1" smtClean="0">
                <a:latin typeface="Century Schoolbook" pitchFamily="18" charset="0"/>
              </a:rPr>
              <a:t>.</a:t>
            </a:r>
            <a:endParaRPr lang="en-US" sz="1600" b="1" smtClean="0">
              <a:solidFill>
                <a:srgbClr val="FF0000"/>
              </a:solidFill>
              <a:latin typeface="Century Schoolbook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188913"/>
            <a:ext cx="7772400" cy="1462087"/>
          </a:xfrm>
          <a:solidFill>
            <a:srgbClr val="FFFFCC"/>
          </a:solidFill>
        </p:spPr>
        <p:txBody>
          <a:bodyPr/>
          <a:lstStyle/>
          <a:p>
            <a:pPr algn="ctr"/>
            <a:r>
              <a:rPr lang="az-Latn-AZ" sz="2800" b="1" smtClean="0">
                <a:solidFill>
                  <a:srgbClr val="FF0000"/>
                </a:solidFill>
                <a:latin typeface="Century Schoolbook" pitchFamily="18" charset="0"/>
              </a:rPr>
              <a:t>Hestoz </a:t>
            </a:r>
            <a:r>
              <a:rPr lang="ru-RU" sz="2800" b="1" smtClean="0">
                <a:solidFill>
                  <a:srgbClr val="FF0000"/>
                </a:solidFill>
                <a:latin typeface="Century Schoolbook" pitchFamily="18" charset="0"/>
              </a:rPr>
              <a:t>  </a:t>
            </a:r>
            <a:r>
              <a:rPr lang="az-Latn-AZ" sz="2800" b="1" smtClean="0">
                <a:solidFill>
                  <a:srgbClr val="FF0000"/>
                </a:solidFill>
                <a:latin typeface="Century Schoolbook" pitchFamily="18" charset="0"/>
              </a:rPr>
              <a:t>(toksikoz, toksemiya,  hamiləlik nefropatiyası, hamiləlik hipertenziyası)</a:t>
            </a:r>
            <a:r>
              <a:rPr lang="ru-RU" sz="3600" b="1" smtClean="0">
                <a:solidFill>
                  <a:srgbClr val="FF0000"/>
                </a:solidFill>
                <a:latin typeface="Alk-Az-TmsL" pitchFamily="18" charset="0"/>
              </a:rPr>
              <a:t>  </a:t>
            </a:r>
            <a:r>
              <a:rPr lang="ru-RU" sz="4800" smtClean="0"/>
              <a:t> </a:t>
            </a:r>
          </a:p>
        </p:txBody>
      </p:sp>
      <p:sp>
        <p:nvSpPr>
          <p:cNvPr id="141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827213"/>
            <a:ext cx="8208963" cy="4770437"/>
          </a:xfrm>
          <a:solidFill>
            <a:srgbClr val="FFFFCC"/>
          </a:solidFill>
          <a:ln w="76200" cmpd="tri">
            <a:solidFill>
              <a:srgbClr val="FF0000"/>
            </a:solidFill>
          </a:ln>
        </p:spPr>
        <p:txBody>
          <a:bodyPr/>
          <a:lstStyle/>
          <a:p>
            <a:pPr marL="812800" indent="-449263">
              <a:lnSpc>
                <a:spcPct val="80000"/>
              </a:lnSpc>
            </a:pPr>
            <a:r>
              <a:rPr lang="az-Latn-AZ" sz="2400" b="1" smtClean="0">
                <a:solidFill>
                  <a:srgbClr val="FF0000"/>
                </a:solidFill>
                <a:latin typeface="Century Schoolbook" pitchFamily="18" charset="0"/>
              </a:rPr>
              <a:t>H</a:t>
            </a:r>
            <a:r>
              <a:rPr lang="az-Latn-AZ" sz="2400" b="1" smtClean="0">
                <a:solidFill>
                  <a:srgbClr val="0066FF"/>
                </a:solidFill>
                <a:latin typeface="Century Schoolbook" pitchFamily="18" charset="0"/>
              </a:rPr>
              <a:t>amiləliyin II  yarısının ən geniş yayılmış fəsadlarından biridir. </a:t>
            </a:r>
            <a:r>
              <a:rPr lang="ru-RU" sz="2400" b="1" smtClean="0">
                <a:solidFill>
                  <a:srgbClr val="0066FF"/>
                </a:solidFill>
                <a:latin typeface="Century Schoolbook" pitchFamily="18" charset="0"/>
              </a:rPr>
              <a:t> </a:t>
            </a:r>
          </a:p>
          <a:p>
            <a:pPr marL="812800" indent="-449263">
              <a:lnSpc>
                <a:spcPct val="80000"/>
              </a:lnSpc>
            </a:pPr>
            <a:r>
              <a:rPr lang="az-Latn-AZ" sz="2400" b="1" smtClean="0">
                <a:solidFill>
                  <a:srgbClr val="FF0000"/>
                </a:solidFill>
                <a:latin typeface="Century Schoolbook" pitchFamily="18" charset="0"/>
              </a:rPr>
              <a:t>A</a:t>
            </a:r>
            <a:r>
              <a:rPr lang="az-Latn-AZ" sz="2400" b="1" smtClean="0">
                <a:solidFill>
                  <a:srgbClr val="0066FF"/>
                </a:solidFill>
                <a:latin typeface="Century Schoolbook" pitchFamily="18" charset="0"/>
              </a:rPr>
              <a:t>na</a:t>
            </a:r>
            <a:r>
              <a:rPr lang="en-US" sz="2400" b="1" smtClean="0">
                <a:solidFill>
                  <a:srgbClr val="0066FF"/>
                </a:solidFill>
                <a:latin typeface="Century Schoolbook" pitchFamily="18" charset="0"/>
              </a:rPr>
              <a:t> </a:t>
            </a:r>
            <a:r>
              <a:rPr lang="az-Latn-AZ" sz="2400" b="1" smtClean="0">
                <a:solidFill>
                  <a:srgbClr val="0066FF"/>
                </a:solidFill>
                <a:latin typeface="Century Schoolbook" pitchFamily="18" charset="0"/>
              </a:rPr>
              <a:t>və döl  üçün ağır  nəticələrə  gətirib çıxarır.</a:t>
            </a:r>
            <a:r>
              <a:rPr lang="en-US" sz="2400" b="1" smtClean="0">
                <a:solidFill>
                  <a:srgbClr val="0066FF"/>
                </a:solidFill>
                <a:latin typeface="Century Schoolbook" pitchFamily="18" charset="0"/>
              </a:rPr>
              <a:t> </a:t>
            </a:r>
            <a:r>
              <a:rPr lang="az-Latn-AZ" sz="2400" b="1" smtClean="0">
                <a:solidFill>
                  <a:srgbClr val="0066FF"/>
                </a:solidFill>
                <a:latin typeface="Century Schoolbook" pitchFamily="18" charset="0"/>
              </a:rPr>
              <a:t> </a:t>
            </a:r>
            <a:r>
              <a:rPr lang="en-US" sz="2400" b="1" smtClean="0">
                <a:solidFill>
                  <a:srgbClr val="0066FF"/>
                </a:solidFill>
                <a:latin typeface="Century Schoolbook" pitchFamily="18" charset="0"/>
              </a:rPr>
              <a:t>   </a:t>
            </a:r>
          </a:p>
          <a:p>
            <a:pPr marL="812800" indent="-449263">
              <a:lnSpc>
                <a:spcPct val="80000"/>
              </a:lnSpc>
            </a:pPr>
            <a:r>
              <a:rPr lang="az-Latn-AZ" sz="2400" b="1" smtClean="0">
                <a:solidFill>
                  <a:srgbClr val="FF0000"/>
                </a:solidFill>
                <a:latin typeface="Century Schoolbook" pitchFamily="18" charset="0"/>
              </a:rPr>
              <a:t>R</a:t>
            </a:r>
            <a:r>
              <a:rPr lang="az-Latn-AZ" sz="2400" b="1" smtClean="0">
                <a:solidFill>
                  <a:srgbClr val="0066FF"/>
                </a:solidFill>
                <a:latin typeface="Century Schoolbook" pitchFamily="18" charset="0"/>
              </a:rPr>
              <a:t>astgəlmə  tezliyi geniş diapozonda (16-21% arasında)</a:t>
            </a:r>
            <a:r>
              <a:rPr lang="en-US" sz="2400" b="1" smtClean="0">
                <a:solidFill>
                  <a:srgbClr val="0066FF"/>
                </a:solidFill>
                <a:latin typeface="Century Schoolbook" pitchFamily="18" charset="0"/>
              </a:rPr>
              <a:t>  </a:t>
            </a:r>
            <a:r>
              <a:rPr lang="az-Latn-AZ" sz="2400" b="1" smtClean="0">
                <a:solidFill>
                  <a:srgbClr val="0066FF"/>
                </a:solidFill>
                <a:latin typeface="Century Schoolbook" pitchFamily="18" charset="0"/>
              </a:rPr>
              <a:t>  tərəddüd edir.</a:t>
            </a:r>
            <a:r>
              <a:rPr lang="en-US" sz="2400" b="1" smtClean="0">
                <a:solidFill>
                  <a:srgbClr val="0066FF"/>
                </a:solidFill>
                <a:latin typeface="Century Schoolbook" pitchFamily="18" charset="0"/>
              </a:rPr>
              <a:t>  </a:t>
            </a:r>
          </a:p>
          <a:p>
            <a:pPr marL="812800" indent="-449263">
              <a:lnSpc>
                <a:spcPct val="80000"/>
              </a:lnSpc>
            </a:pPr>
            <a:r>
              <a:rPr lang="az-Latn-AZ" sz="2400" b="1" smtClean="0">
                <a:solidFill>
                  <a:srgbClr val="FF0000"/>
                </a:solidFill>
                <a:latin typeface="Century Schoolbook" pitchFamily="18" charset="0"/>
              </a:rPr>
              <a:t>M</a:t>
            </a:r>
            <a:r>
              <a:rPr lang="az-Latn-AZ" sz="2400" b="1" smtClean="0">
                <a:solidFill>
                  <a:srgbClr val="0066FF"/>
                </a:solidFill>
                <a:latin typeface="Century Schoolbook" pitchFamily="18" charset="0"/>
              </a:rPr>
              <a:t>üştərəkləşmiş formaları isə   daha tez-tez rastlaşır. </a:t>
            </a:r>
            <a:r>
              <a:rPr lang="ru-RU" sz="2400" b="1" smtClean="0">
                <a:solidFill>
                  <a:srgbClr val="0066FF"/>
                </a:solidFill>
                <a:latin typeface="Century Schoolbook" pitchFamily="18" charset="0"/>
              </a:rPr>
              <a:t> </a:t>
            </a:r>
          </a:p>
          <a:p>
            <a:pPr marL="812800" indent="-449263">
              <a:lnSpc>
                <a:spcPct val="80000"/>
              </a:lnSpc>
            </a:pPr>
            <a:r>
              <a:rPr lang="ru-RU" sz="2400" b="1" smtClean="0">
                <a:solidFill>
                  <a:srgbClr val="FF0000"/>
                </a:solidFill>
                <a:latin typeface="Century Schoolbook" pitchFamily="18" charset="0"/>
              </a:rPr>
              <a:t>А</a:t>
            </a:r>
            <a:r>
              <a:rPr lang="az-Latn-AZ" sz="2400" b="1" smtClean="0">
                <a:solidFill>
                  <a:srgbClr val="0066FF"/>
                </a:solidFill>
                <a:latin typeface="Century Schoolbook" pitchFamily="18" charset="0"/>
              </a:rPr>
              <a:t>na ölümünün strukturuda 2 – 3-cü yerləri tutur. </a:t>
            </a:r>
            <a:r>
              <a:rPr lang="ru-RU" sz="2400" b="1" smtClean="0">
                <a:solidFill>
                  <a:srgbClr val="0066FF"/>
                </a:solidFill>
                <a:latin typeface="Century Schoolbook" pitchFamily="18" charset="0"/>
              </a:rPr>
              <a:t>    </a:t>
            </a:r>
          </a:p>
          <a:p>
            <a:pPr marL="812800" indent="-449263">
              <a:lnSpc>
                <a:spcPct val="80000"/>
              </a:lnSpc>
            </a:pPr>
            <a:r>
              <a:rPr lang="az-Latn-AZ" sz="2400" b="1" smtClean="0">
                <a:solidFill>
                  <a:srgbClr val="FF0000"/>
                </a:solidFill>
                <a:latin typeface="Century Schoolbook" pitchFamily="18" charset="0"/>
              </a:rPr>
              <a:t>H</a:t>
            </a:r>
            <a:r>
              <a:rPr lang="az-Latn-AZ" sz="2400" b="1" smtClean="0">
                <a:solidFill>
                  <a:srgbClr val="0066FF"/>
                </a:solidFill>
                <a:latin typeface="Century Schoolbook" pitchFamily="18" charset="0"/>
              </a:rPr>
              <a:t>estozlar zamanı perinatal xəstəliklərin və itgilərin xüsusi  çəkisi daha yüksəkdir. </a:t>
            </a:r>
            <a:endParaRPr lang="ru-RU" sz="2400" b="1" smtClean="0">
              <a:solidFill>
                <a:srgbClr val="0066FF"/>
              </a:solidFill>
              <a:latin typeface="Century Schoolbook" pitchFamily="18" charset="0"/>
            </a:endParaRPr>
          </a:p>
          <a:p>
            <a:pPr marL="812800" indent="-449263">
              <a:lnSpc>
                <a:spcPct val="80000"/>
              </a:lnSpc>
            </a:pPr>
            <a:r>
              <a:rPr lang="az-Latn-AZ" sz="2400" b="1" smtClean="0">
                <a:solidFill>
                  <a:srgbClr val="FF0000"/>
                </a:solidFill>
                <a:latin typeface="Century Schoolbook" pitchFamily="18" charset="0"/>
              </a:rPr>
              <a:t>A</a:t>
            </a:r>
            <a:r>
              <a:rPr lang="az-Latn-AZ" sz="2400" b="1" smtClean="0">
                <a:solidFill>
                  <a:srgbClr val="0066FF"/>
                </a:solidFill>
                <a:latin typeface="Century Schoolbook" pitchFamily="18" charset="0"/>
              </a:rPr>
              <a:t>ğır formalarının  xüsusi çəkisi hələ də yüksək rəqəmlərlə ifadə olunmaqdadır. </a:t>
            </a:r>
            <a:endParaRPr lang="ru-RU" sz="2400" b="1" smtClean="0">
              <a:solidFill>
                <a:srgbClr val="0066FF"/>
              </a:solidFill>
              <a:latin typeface="Century Schoolbook" pitchFamily="18" charset="0"/>
            </a:endParaRPr>
          </a:p>
        </p:txBody>
      </p:sp>
    </p:spTree>
  </p:cSld>
  <p:clrMapOvr>
    <a:masterClrMapping/>
  </p:clrMapOvr>
  <p:transition spd="med">
    <p:wipe dir="d"/>
    <p:sndAc>
      <p:stSnd>
        <p:snd r:embed="rId2" name="voltag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13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1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141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41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4131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131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98" decel="100000" fill="hold"/>
                                        <p:tgtEl>
                                          <p:spTgt spid="14131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4131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41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41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898" decel="100000" fill="hold"/>
                                        <p:tgtEl>
                                          <p:spTgt spid="141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41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41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41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898" decel="100000" fill="hold"/>
                                        <p:tgtEl>
                                          <p:spTgt spid="141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41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41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41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898" decel="100000" fill="hold"/>
                                        <p:tgtEl>
                                          <p:spTgt spid="141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41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41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41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898" decel="100000" fill="hold"/>
                                        <p:tgtEl>
                                          <p:spTgt spid="141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41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4000"/>
                            </p:stCondLst>
                            <p:childTnLst>
                              <p:par>
                                <p:cTn id="48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41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41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898" decel="100000" fill="hold"/>
                                        <p:tgtEl>
                                          <p:spTgt spid="141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41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0"/>
                            </p:stCondLst>
                            <p:childTnLst>
                              <p:par>
                                <p:cTn id="55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41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41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898" decel="100000" fill="hold"/>
                                        <p:tgtEl>
                                          <p:spTgt spid="141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41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6000"/>
                            </p:stCondLst>
                            <p:childTnLst>
                              <p:par>
                                <p:cTn id="62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141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41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898" decel="100000" fill="hold"/>
                                        <p:tgtEl>
                                          <p:spTgt spid="141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41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1314" grpId="0" animBg="1"/>
      <p:bldP spid="141315" grpId="0" build="p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/>
          </p:cNvSpPr>
          <p:nvPr>
            <p:ph type="title" idx="4294967295"/>
          </p:nvPr>
        </p:nvSpPr>
        <p:spPr bwMode="auto">
          <a:xfrm>
            <a:off x="838200" y="228600"/>
            <a:ext cx="7467600" cy="960438"/>
          </a:xfrm>
          <a:solidFill>
            <a:srgbClr val="CCFFFF"/>
          </a:solidFill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000" b="1" cap="none" smtClean="0">
                <a:solidFill>
                  <a:srgbClr val="0066FF"/>
                </a:solidFill>
                <a:latin typeface="Century Schoolbook" pitchFamily="18" charset="0"/>
              </a:rPr>
              <a:t>AĞIR</a:t>
            </a:r>
            <a:r>
              <a:rPr lang="az-Latn-AZ" sz="2000" b="1" cap="none" smtClean="0">
                <a:solidFill>
                  <a:srgbClr val="0066FF"/>
                </a:solidFill>
                <a:latin typeface="Century Schoolbook" pitchFamily="18" charset="0"/>
              </a:rPr>
              <a:t> </a:t>
            </a:r>
            <a:r>
              <a:rPr lang="en-US" sz="2000" b="1" cap="none" smtClean="0">
                <a:solidFill>
                  <a:srgbClr val="0066FF"/>
                </a:solidFill>
                <a:latin typeface="Century Schoolbook" pitchFamily="18" charset="0"/>
              </a:rPr>
              <a:t> PREEKLAMPSIYALARIN</a:t>
            </a:r>
            <a:r>
              <a:rPr lang="az-Latn-AZ" sz="2000" b="1" cap="none" smtClean="0">
                <a:solidFill>
                  <a:srgbClr val="0066FF"/>
                </a:solidFill>
                <a:latin typeface="Century Schoolbook" pitchFamily="18" charset="0"/>
              </a:rPr>
              <a:t> </a:t>
            </a:r>
            <a:r>
              <a:rPr lang="en-US" sz="2000" b="1" cap="none" smtClean="0">
                <a:solidFill>
                  <a:srgbClr val="0066FF"/>
                </a:solidFill>
                <a:latin typeface="Century Schoolbook" pitchFamily="18" charset="0"/>
              </a:rPr>
              <a:t> </a:t>
            </a:r>
            <a:r>
              <a:rPr lang="az-Latn-AZ" sz="2000" b="1" cap="none" smtClean="0">
                <a:solidFill>
                  <a:srgbClr val="0066FF"/>
                </a:solidFill>
                <a:latin typeface="Century Schoolbook" pitchFamily="18" charset="0"/>
              </a:rPr>
              <a:t>APARILMASI</a:t>
            </a:r>
            <a:br>
              <a:rPr lang="az-Latn-AZ" sz="2000" b="1" cap="none" smtClean="0">
                <a:solidFill>
                  <a:srgbClr val="0066FF"/>
                </a:solidFill>
                <a:latin typeface="Century Schoolbook" pitchFamily="18" charset="0"/>
              </a:rPr>
            </a:br>
            <a:r>
              <a:rPr lang="az-Latn-AZ" sz="1600" b="1" i="1" cap="none" smtClean="0">
                <a:solidFill>
                  <a:srgbClr val="FF0000"/>
                </a:solidFill>
                <a:latin typeface="Century Schoolbook" pitchFamily="18" charset="0"/>
              </a:rPr>
              <a:t>(Davamı)</a:t>
            </a:r>
            <a:r>
              <a:rPr lang="az-Latn-AZ" sz="1600" b="1" i="1" cap="none" smtClean="0">
                <a:solidFill>
                  <a:srgbClr val="0066FF"/>
                </a:solidFill>
                <a:latin typeface="Century Schoolbook" pitchFamily="18" charset="0"/>
              </a:rPr>
              <a:t/>
            </a:r>
            <a:br>
              <a:rPr lang="az-Latn-AZ" sz="1600" b="1" i="1" cap="none" smtClean="0">
                <a:solidFill>
                  <a:srgbClr val="0066FF"/>
                </a:solidFill>
                <a:latin typeface="Century Schoolbook" pitchFamily="18" charset="0"/>
              </a:rPr>
            </a:br>
            <a:r>
              <a:rPr lang="az-Latn-AZ" sz="1600" b="1" cap="none" smtClean="0">
                <a:latin typeface="Century Schoolbook" pitchFamily="18" charset="0"/>
              </a:rPr>
              <a:t>(</a:t>
            </a:r>
            <a:r>
              <a:rPr lang="az-Latn-AZ" sz="1600" b="1" i="1" cap="none" smtClean="0">
                <a:latin typeface="Century Schoolbook" pitchFamily="18" charset="0"/>
              </a:rPr>
              <a:t>Manipulyasiyalar, müayinələr, laborator nəparət, </a:t>
            </a:r>
            <a:r>
              <a:rPr lang="en-US" sz="1600" b="1" i="1" cap="none" smtClean="0">
                <a:latin typeface="Century Schoolbook" pitchFamily="18" charset="0"/>
              </a:rPr>
              <a:t>bazis müalicəsi</a:t>
            </a:r>
            <a:r>
              <a:rPr lang="az-Latn-AZ" sz="1600" b="1" i="1" cap="none" smtClean="0">
                <a:latin typeface="Century Schoolbook" pitchFamily="18" charset="0"/>
              </a:rPr>
              <a:t>)</a:t>
            </a:r>
            <a:endParaRPr lang="ru-RU" sz="1600" b="1" i="1" cap="none" smtClean="0">
              <a:latin typeface="Century Schoolbook" pitchFamily="18" charset="0"/>
            </a:endParaRPr>
          </a:p>
        </p:txBody>
      </p:sp>
      <p:sp>
        <p:nvSpPr>
          <p:cNvPr id="39939" name="Rectangle 3"/>
          <p:cNvSpPr>
            <a:spLocks noGrp="1"/>
          </p:cNvSpPr>
          <p:nvPr>
            <p:ph type="body" idx="4294967295"/>
          </p:nvPr>
        </p:nvSpPr>
        <p:spPr>
          <a:xfrm>
            <a:off x="838200" y="1524000"/>
            <a:ext cx="7391400" cy="4191000"/>
          </a:xfrm>
          <a:solidFill>
            <a:srgbClr val="FFFF99"/>
          </a:solidFill>
        </p:spPr>
        <p:txBody>
          <a:bodyPr/>
          <a:lstStyle/>
          <a:p>
            <a:pPr algn="ctr" eaLnBrk="1" hangingPunct="1"/>
            <a:r>
              <a:rPr lang="az-Latn-AZ" sz="2000" b="1" smtClean="0">
                <a:solidFill>
                  <a:srgbClr val="FF0000"/>
                </a:solidFill>
                <a:latin typeface="Century Schoolbook" pitchFamily="18" charset="0"/>
              </a:rPr>
              <a:t>Bazis müalicəsi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1800" smtClean="0">
                <a:solidFill>
                  <a:srgbClr val="FF0000"/>
                </a:solidFill>
                <a:latin typeface="Century Schoolbook" pitchFamily="18" charset="0"/>
              </a:rPr>
              <a:t>►</a:t>
            </a:r>
            <a:r>
              <a:rPr lang="en-US" sz="1500" smtClean="0">
                <a:latin typeface="Century Schoolbook" pitchFamily="18" charset="0"/>
              </a:rPr>
              <a:t> </a:t>
            </a:r>
            <a:r>
              <a:rPr lang="en-US" sz="1800" smtClean="0">
                <a:latin typeface="Century Schoolbook" pitchFamily="18" charset="0"/>
              </a:rPr>
              <a:t>Davamlı oksigenasiya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1800" smtClean="0">
                <a:latin typeface="Century Schoolbook" pitchFamily="18" charset="0"/>
              </a:rPr>
              <a:t>► Maqnezium-sulfat V/D 2 q/saat sürətlə ən azı doğuşdan 24</a:t>
            </a:r>
            <a:r>
              <a:rPr lang="az-Latn-AZ" sz="1800" smtClean="0">
                <a:latin typeface="Century Schoolbook" pitchFamily="18" charset="0"/>
              </a:rPr>
              <a:t> </a:t>
            </a:r>
            <a:r>
              <a:rPr lang="en-US" sz="1800" smtClean="0">
                <a:latin typeface="Century Schoolbook" pitchFamily="18" charset="0"/>
              </a:rPr>
              <a:t>saat sonraya qədər </a:t>
            </a:r>
            <a:r>
              <a:rPr lang="en-US" sz="1800" b="1" smtClean="0">
                <a:latin typeface="Century Schoolbook" pitchFamily="18" charset="0"/>
              </a:rPr>
              <a:t>(A)</a:t>
            </a:r>
            <a:endParaRPr lang="az-Latn-AZ" sz="1800" b="1" smtClean="0">
              <a:latin typeface="Century Schoolbook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sz="1800" smtClean="0">
                <a:latin typeface="Century Schoolbook" pitchFamily="18" charset="0"/>
              </a:rPr>
              <a:t>► </a:t>
            </a:r>
            <a:r>
              <a:rPr lang="az-Latn-AZ" sz="1800" smtClean="0">
                <a:latin typeface="Century Schoolbook" pitchFamily="18" charset="0"/>
              </a:rPr>
              <a:t>Hemodinamikanı idarə etməklə arterial təzyiqin sabitləşdirilməsi: Labetalol</a:t>
            </a:r>
            <a:r>
              <a:rPr lang="az-Latn-AZ" sz="1800" b="1" smtClean="0">
                <a:latin typeface="Century Schoolbook" pitchFamily="18" charset="0"/>
              </a:rPr>
              <a:t> (A) </a:t>
            </a:r>
            <a:r>
              <a:rPr lang="az-Latn-AZ" sz="1800" smtClean="0">
                <a:latin typeface="Century Schoolbook" pitchFamily="18" charset="0"/>
              </a:rPr>
              <a:t>və ya Hidralazin</a:t>
            </a:r>
            <a:r>
              <a:rPr lang="az-Latn-AZ" sz="1800" b="1" smtClean="0">
                <a:latin typeface="Century Schoolbook" pitchFamily="18" charset="0"/>
              </a:rPr>
              <a:t> (A) </a:t>
            </a:r>
            <a:r>
              <a:rPr lang="az-Latn-AZ" sz="1800" smtClean="0">
                <a:latin typeface="Century Schoolbook" pitchFamily="18" charset="0"/>
              </a:rPr>
              <a:t>və ya Nifedipin</a:t>
            </a:r>
            <a:r>
              <a:rPr lang="az-Latn-AZ" sz="1800" b="1" smtClean="0">
                <a:latin typeface="Century Schoolbook" pitchFamily="18" charset="0"/>
              </a:rPr>
              <a:t> (A) </a:t>
            </a:r>
            <a:r>
              <a:rPr lang="az-Latn-AZ" sz="1800" smtClean="0">
                <a:latin typeface="Century Schoolbook" pitchFamily="18" charset="0"/>
              </a:rPr>
              <a:t>və ya Natrium-nitroprussid</a:t>
            </a:r>
            <a:r>
              <a:rPr lang="az-Latn-AZ" sz="1800" b="1" smtClean="0">
                <a:latin typeface="Century Schoolbook" pitchFamily="18" charset="0"/>
              </a:rPr>
              <a:t>.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1800" smtClean="0">
                <a:latin typeface="Century Schoolbook" pitchFamily="18" charset="0"/>
              </a:rPr>
              <a:t>► </a:t>
            </a:r>
            <a:r>
              <a:rPr lang="az-Latn-AZ" sz="1800" smtClean="0">
                <a:latin typeface="Century Schoolbook" pitchFamily="18" charset="0"/>
              </a:rPr>
              <a:t>Benzodiazepinlər (Diazepam)</a:t>
            </a:r>
            <a:r>
              <a:rPr lang="az-Latn-AZ" sz="1800" b="1" smtClean="0">
                <a:latin typeface="Century Schoolbook" pitchFamily="18" charset="0"/>
              </a:rPr>
              <a:t> (B).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1800" smtClean="0">
                <a:latin typeface="Century Schoolbook" pitchFamily="18" charset="0"/>
              </a:rPr>
              <a:t>► </a:t>
            </a:r>
            <a:r>
              <a:rPr lang="az-Latn-AZ" sz="1800" smtClean="0">
                <a:latin typeface="Century Schoolbook" pitchFamily="18" charset="0"/>
              </a:rPr>
              <a:t>Barbituratlar: Natrium-tiopental V/D</a:t>
            </a:r>
            <a:r>
              <a:rPr lang="az-Latn-AZ" sz="1800" b="1" smtClean="0">
                <a:latin typeface="Century Schoolbook" pitchFamily="18" charset="0"/>
              </a:rPr>
              <a:t> (C), </a:t>
            </a:r>
            <a:r>
              <a:rPr lang="az-Latn-AZ" sz="1800" smtClean="0">
                <a:latin typeface="Century Schoolbook" pitchFamily="18" charset="0"/>
              </a:rPr>
              <a:t>Fenobarbital </a:t>
            </a:r>
            <a:r>
              <a:rPr lang="az-Latn-AZ" sz="1800" b="1" smtClean="0">
                <a:latin typeface="Century Schoolbook" pitchFamily="18" charset="0"/>
              </a:rPr>
              <a:t>(B).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1800" smtClean="0">
                <a:latin typeface="Century Schoolbook" pitchFamily="18" charset="0"/>
              </a:rPr>
              <a:t>► </a:t>
            </a:r>
            <a:r>
              <a:rPr lang="az-Latn-AZ" sz="1800" smtClean="0">
                <a:latin typeface="Century Schoolbook" pitchFamily="18" charset="0"/>
              </a:rPr>
              <a:t>İnfuzion terapiya (kristalloidlər)</a:t>
            </a:r>
            <a:r>
              <a:rPr lang="az-Latn-AZ" sz="1800" b="1" smtClean="0">
                <a:latin typeface="Century Schoolbook" pitchFamily="18" charset="0"/>
              </a:rPr>
              <a:t> (C)</a:t>
            </a:r>
            <a:endParaRPr lang="ru-RU" sz="1800" b="1" smtClean="0">
              <a:latin typeface="Century Schoolbook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algn="ctr" eaLnBrk="1" hangingPunct="1"/>
            <a:r>
              <a:rPr lang="az-Latn-AZ" b="1" smtClean="0"/>
              <a:t> </a:t>
            </a:r>
            <a:endParaRPr lang="en-US" smtClean="0"/>
          </a:p>
        </p:txBody>
      </p:sp>
      <p:sp>
        <p:nvSpPr>
          <p:cNvPr id="4096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1295400" y="2133600"/>
            <a:ext cx="7162800" cy="3505200"/>
          </a:xfrm>
          <a:solidFill>
            <a:srgbClr val="FFFF99"/>
          </a:solidFill>
          <a:ln w="76200" cmpd="tri">
            <a:solidFill>
              <a:srgbClr val="CC3300"/>
            </a:solidFill>
          </a:ln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endParaRPr lang="az-Latn-AZ" sz="2800" b="1" smtClean="0">
              <a:latin typeface="Century Schoolbook" pitchFamily="18" charset="0"/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en-US" sz="2800" b="1" smtClean="0">
                <a:solidFill>
                  <a:schemeClr val="hlink"/>
                </a:solidFill>
                <a:latin typeface="Century Schoolbook" pitchFamily="18" charset="0"/>
              </a:rPr>
              <a:t>Eklampsiya və ağır preeklampsiyanın yeganə etiopatogenetik</a:t>
            </a:r>
            <a:r>
              <a:rPr lang="az-Latn-AZ" sz="2800" b="1" smtClean="0">
                <a:solidFill>
                  <a:schemeClr val="hlink"/>
                </a:solidFill>
                <a:latin typeface="Century Schoolbook" pitchFamily="18" charset="0"/>
              </a:rPr>
              <a:t> </a:t>
            </a:r>
            <a:r>
              <a:rPr lang="en-US" sz="2800" b="1" smtClean="0">
                <a:solidFill>
                  <a:schemeClr val="hlink"/>
                </a:solidFill>
                <a:latin typeface="Century Schoolbook" pitchFamily="18" charset="0"/>
              </a:rPr>
              <a:t>müalicəsi </a:t>
            </a:r>
            <a:r>
              <a:rPr lang="az-Latn-AZ" sz="2800" b="1" smtClean="0">
                <a:solidFill>
                  <a:schemeClr val="hlink"/>
                </a:solidFill>
                <a:latin typeface="Century Schoolbook" pitchFamily="18" charset="0"/>
              </a:rPr>
              <a:t>və başlıca prinsip -</a:t>
            </a:r>
            <a:r>
              <a:rPr lang="en-US" sz="2800" b="1" smtClean="0">
                <a:solidFill>
                  <a:schemeClr val="hlink"/>
                </a:solidFill>
                <a:latin typeface="Century Schoolbook" pitchFamily="18" charset="0"/>
              </a:rPr>
              <a:t> hamiləliyin başa</a:t>
            </a:r>
            <a:r>
              <a:rPr lang="az-Latn-AZ" sz="2800" b="1" smtClean="0">
                <a:solidFill>
                  <a:schemeClr val="hlink"/>
                </a:solidFill>
                <a:latin typeface="Century Schoolbook" pitchFamily="18" charset="0"/>
              </a:rPr>
              <a:t> </a:t>
            </a:r>
            <a:r>
              <a:rPr lang="en-US" sz="2800" b="1" smtClean="0">
                <a:solidFill>
                  <a:schemeClr val="hlink"/>
                </a:solidFill>
                <a:latin typeface="Century Schoolbook" pitchFamily="18" charset="0"/>
              </a:rPr>
              <a:t>çatdırılması</a:t>
            </a:r>
            <a:r>
              <a:rPr lang="az-Latn-AZ" sz="2800" b="1" smtClean="0">
                <a:solidFill>
                  <a:schemeClr val="hlink"/>
                </a:solidFill>
                <a:latin typeface="Century Schoolbook" pitchFamily="18" charset="0"/>
              </a:rPr>
              <a:t> hesab edilir</a:t>
            </a:r>
            <a:endParaRPr lang="en-US" sz="2800" b="1" smtClean="0">
              <a:solidFill>
                <a:schemeClr val="hlink"/>
              </a:solidFill>
              <a:latin typeface="Century Schoolbook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/>
          </p:nvPr>
        </p:nvSpPr>
        <p:spPr bwMode="auto">
          <a:xfrm>
            <a:off x="609600" y="457200"/>
            <a:ext cx="7467600" cy="960438"/>
          </a:xfrm>
          <a:solidFill>
            <a:srgbClr val="FFFF99"/>
          </a:solidFill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400" b="1" cap="none" smtClean="0">
                <a:solidFill>
                  <a:srgbClr val="FF3300"/>
                </a:solidFill>
                <a:latin typeface="Century Schoolbook" pitchFamily="18" charset="0"/>
              </a:rPr>
              <a:t>PREEKLAMPSİYANIN</a:t>
            </a:r>
            <a:r>
              <a:rPr lang="az-Latn-AZ" sz="2400" b="1" cap="none" smtClean="0">
                <a:solidFill>
                  <a:srgbClr val="FF3300"/>
                </a:solidFill>
                <a:latin typeface="Century Schoolbook" pitchFamily="18" charset="0"/>
              </a:rPr>
              <a:t>   </a:t>
            </a:r>
            <a:r>
              <a:rPr lang="en-US" sz="2400" b="1" cap="none" smtClean="0">
                <a:solidFill>
                  <a:srgbClr val="FF3300"/>
                </a:solidFill>
                <a:latin typeface="Century Schoolbook" pitchFamily="18" charset="0"/>
              </a:rPr>
              <a:t> FƏSADLARININ MÜALİCƏSİ</a:t>
            </a:r>
            <a:endParaRPr lang="en-US" sz="2400" cap="none" smtClean="0">
              <a:solidFill>
                <a:srgbClr val="FF3300"/>
              </a:solidFill>
              <a:latin typeface="Century Schoolbook" pitchFamily="18" charset="0"/>
            </a:endParaRPr>
          </a:p>
        </p:txBody>
      </p:sp>
      <p:sp>
        <p:nvSpPr>
          <p:cNvPr id="41987" name="Content Placeholder 2"/>
          <p:cNvSpPr>
            <a:spLocks noGrp="1"/>
          </p:cNvSpPr>
          <p:nvPr>
            <p:ph sz="quarter" idx="1"/>
          </p:nvPr>
        </p:nvSpPr>
        <p:spPr>
          <a:xfrm>
            <a:off x="838200" y="2057400"/>
            <a:ext cx="7086600" cy="1981200"/>
          </a:xfrm>
          <a:solidFill>
            <a:srgbClr val="CCECFF"/>
          </a:solidFill>
        </p:spPr>
        <p:txBody>
          <a:bodyPr>
            <a:normAutofit fontScale="85000" lnSpcReduction="10000"/>
          </a:bodyPr>
          <a:lstStyle/>
          <a:p>
            <a:pPr>
              <a:buFont typeface="Wingdings" pitchFamily="2" charset="2"/>
              <a:buNone/>
            </a:pPr>
            <a:endParaRPr lang="az-Latn-AZ" sz="2000" b="1" smtClean="0">
              <a:latin typeface="Century Schoolbook" pitchFamily="18" charset="0"/>
            </a:endParaRPr>
          </a:p>
          <a:p>
            <a:pPr algn="ctr">
              <a:buFont typeface="Wingdings" pitchFamily="2" charset="2"/>
              <a:buNone/>
            </a:pPr>
            <a:r>
              <a:rPr lang="az-Latn-AZ" sz="2000" b="1" smtClean="0">
                <a:latin typeface="Century Schoolbook" pitchFamily="18" charset="0"/>
              </a:rPr>
              <a:t>    </a:t>
            </a:r>
            <a:r>
              <a:rPr lang="az-Latn-AZ" b="1" smtClean="0">
                <a:solidFill>
                  <a:srgbClr val="0066FF"/>
                </a:solidFill>
                <a:latin typeface="Century Schoolbook" pitchFamily="18" charset="0"/>
              </a:rPr>
              <a:t>Hər bir fəsadlaşmanın xarakterinə uyğun olaraq, a</a:t>
            </a:r>
            <a:r>
              <a:rPr lang="en-US" b="1" smtClean="0">
                <a:solidFill>
                  <a:srgbClr val="0066FF"/>
                </a:solidFill>
                <a:latin typeface="Century Schoolbook" pitchFamily="18" charset="0"/>
              </a:rPr>
              <a:t>ğır preeklampsiyaların bazis müalicəsinə </a:t>
            </a:r>
            <a:r>
              <a:rPr lang="az-Latn-AZ" b="1" smtClean="0">
                <a:solidFill>
                  <a:srgbClr val="0066FF"/>
                </a:solidFill>
                <a:latin typeface="Century Schoolbook" pitchFamily="18" charset="0"/>
              </a:rPr>
              <a:t>müvafiq </a:t>
            </a:r>
            <a:r>
              <a:rPr lang="en-US" b="1" smtClean="0">
                <a:solidFill>
                  <a:srgbClr val="0066FF"/>
                </a:solidFill>
                <a:latin typeface="Century Schoolbook" pitchFamily="18" charset="0"/>
              </a:rPr>
              <a:t>əlavə</a:t>
            </a:r>
            <a:r>
              <a:rPr lang="az-Latn-AZ" b="1" smtClean="0">
                <a:solidFill>
                  <a:srgbClr val="0066FF"/>
                </a:solidFill>
                <a:latin typeface="Century Schoolbook" pitchFamily="18" charset="0"/>
              </a:rPr>
              <a:t>lər edilir</a:t>
            </a:r>
            <a:endParaRPr lang="en-US" b="1" smtClean="0">
              <a:solidFill>
                <a:srgbClr val="0066FF"/>
              </a:solidFill>
              <a:latin typeface="Century Schoolbook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457200"/>
            <a:ext cx="7467600" cy="914400"/>
          </a:xfrm>
          <a:solidFill>
            <a:srgbClr val="FFFF99"/>
          </a:solidFill>
          <a:ln w="76200" cmpd="tri">
            <a:solidFill>
              <a:srgbClr val="CC3300"/>
            </a:solidFill>
          </a:ln>
        </p:spPr>
        <p:txBody>
          <a:bodyPr/>
          <a:lstStyle/>
          <a:p>
            <a:pPr algn="ctr" eaLnBrk="1" hangingPunct="1"/>
            <a:r>
              <a:rPr lang="az-Latn-AZ" sz="2400" b="1" smtClean="0">
                <a:solidFill>
                  <a:srgbClr val="0066FF"/>
                </a:solidFill>
              </a:rPr>
              <a:t>Preeklampsiya və eklampsiyalı qadınlarda anesteziyanın aparılması</a:t>
            </a:r>
            <a:endParaRPr lang="ru-RU" sz="2400" b="1" smtClean="0">
              <a:solidFill>
                <a:srgbClr val="0066FF"/>
              </a:solidFill>
            </a:endParaRP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752600"/>
            <a:ext cx="7467600" cy="4724400"/>
          </a:xfrm>
          <a:solidFill>
            <a:srgbClr val="FFFF66"/>
          </a:solidFill>
          <a:ln w="57150" cmpd="thinThick">
            <a:solidFill>
              <a:srgbClr val="CC3300"/>
            </a:solidFill>
          </a:ln>
        </p:spPr>
        <p:txBody>
          <a:bodyPr/>
          <a:lstStyle/>
          <a:p>
            <a:pPr eaLnBrk="1" hangingPunct="1"/>
            <a:r>
              <a:rPr lang="az-Latn-AZ" sz="2000" smtClean="0">
                <a:solidFill>
                  <a:srgbClr val="FF0000"/>
                </a:solidFill>
              </a:rPr>
              <a:t>Bir qayda olaraq müvafiq hazırlıq aparılmalıdır;</a:t>
            </a:r>
          </a:p>
          <a:p>
            <a:pPr eaLnBrk="1" hangingPunct="1"/>
            <a:r>
              <a:rPr lang="az-Latn-AZ" sz="2000" smtClean="0">
                <a:solidFill>
                  <a:srgbClr val="FF0000"/>
                </a:solidFill>
              </a:rPr>
              <a:t>Vital funksiyalarının monitorinqini təçkil etməli;</a:t>
            </a:r>
          </a:p>
          <a:p>
            <a:pPr eaLnBrk="1" hangingPunct="1"/>
            <a:r>
              <a:rPr lang="az-Latn-AZ" sz="2000" smtClean="0">
                <a:solidFill>
                  <a:srgbClr val="FF0000"/>
                </a:solidFill>
              </a:rPr>
              <a:t>Premedikasiya etməli  və bura xolinolitik, antihistamin, trankvilizator daxil edilməlidir;</a:t>
            </a:r>
          </a:p>
          <a:p>
            <a:pPr eaLnBrk="1" hangingPunct="1"/>
            <a:r>
              <a:rPr lang="az-Latn-AZ" sz="2000" smtClean="0">
                <a:solidFill>
                  <a:srgbClr val="FF0000"/>
                </a:solidFill>
              </a:rPr>
              <a:t>Aspirasiya və requrqitasiyaya qarşı tədbirlərin aparılması;</a:t>
            </a:r>
          </a:p>
          <a:p>
            <a:pPr eaLnBrk="1" hangingPunct="1"/>
            <a:r>
              <a:rPr lang="az-Latn-AZ" sz="2000" smtClean="0">
                <a:solidFill>
                  <a:srgbClr val="FF0000"/>
                </a:solidFill>
              </a:rPr>
              <a:t>Ümumi anesteziya apararkən mamalığın və müvafiq patologiyanın səciyyəvi cəhətlərini nəzərə almaq lazımdır;</a:t>
            </a:r>
          </a:p>
          <a:p>
            <a:pPr eaLnBrk="1" hangingPunct="1"/>
            <a:r>
              <a:rPr lang="az-Latn-AZ" sz="2000" smtClean="0">
                <a:solidFill>
                  <a:srgbClr val="FF0000"/>
                </a:solidFill>
              </a:rPr>
              <a:t>İnfuziya qlükoza-duz məhlulları daxil etməklə 15-20 ml/kq həcmində olmalıdır;</a:t>
            </a:r>
          </a:p>
          <a:p>
            <a:pPr eaLnBrk="1" hangingPunct="1"/>
            <a:r>
              <a:rPr lang="az-Latn-AZ" sz="2000" smtClean="0">
                <a:solidFill>
                  <a:srgbClr val="FF0000"/>
                </a:solidFill>
              </a:rPr>
              <a:t>Regional anesteziyanın da tətbiqi mümkündür;</a:t>
            </a:r>
          </a:p>
          <a:p>
            <a:pPr eaLnBrk="1" hangingPunct="1"/>
            <a:r>
              <a:rPr lang="az-Latn-AZ" sz="2000" smtClean="0">
                <a:solidFill>
                  <a:srgbClr val="FF0000"/>
                </a:solidFill>
              </a:rPr>
              <a:t>Regional anesteziya tətbiq edərkən müvafiq prinsiplərə əməl olunmalıdır.</a:t>
            </a:r>
            <a:endParaRPr lang="ru-RU" sz="200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457200"/>
            <a:ext cx="7772400" cy="762000"/>
          </a:xfrm>
          <a:solidFill>
            <a:srgbClr val="FFFF99"/>
          </a:solidFill>
          <a:ln w="76200" cmpd="tri">
            <a:solidFill>
              <a:schemeClr val="hlink"/>
            </a:solidFill>
          </a:ln>
        </p:spPr>
        <p:txBody>
          <a:bodyPr>
            <a:normAutofit fontScale="90000"/>
          </a:bodyPr>
          <a:lstStyle/>
          <a:p>
            <a:pPr algn="ctr" eaLnBrk="1" hangingPunct="1"/>
            <a:r>
              <a:rPr lang="az-Latn-AZ" sz="2400" b="1" smtClean="0">
                <a:solidFill>
                  <a:srgbClr val="FF0000"/>
                </a:solidFill>
              </a:rPr>
              <a:t>Doğuşdan (əməliyyatdan) sonra intensiv terapiyanın prinsipləri</a:t>
            </a:r>
            <a:endParaRPr lang="ru-RU" sz="2400" b="1" smtClean="0">
              <a:solidFill>
                <a:srgbClr val="FF0000"/>
              </a:solidFill>
            </a:endParaRP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76400"/>
            <a:ext cx="7772400" cy="4876800"/>
          </a:xfrm>
          <a:solidFill>
            <a:srgbClr val="CCFFFF"/>
          </a:solidFill>
          <a:ln w="57150" cmpd="thickThin">
            <a:solidFill>
              <a:srgbClr val="008000"/>
            </a:solidFill>
          </a:ln>
        </p:spPr>
        <p:txBody>
          <a:bodyPr/>
          <a:lstStyle/>
          <a:p>
            <a:pPr eaLnBrk="1" hangingPunct="1"/>
            <a:r>
              <a:rPr lang="az-Latn-AZ" sz="2000" smtClean="0">
                <a:solidFill>
                  <a:srgbClr val="0000FF"/>
                </a:solidFill>
              </a:rPr>
              <a:t>Ağrısızlaşdırma: ilk günlər narkotiklərlə;</a:t>
            </a:r>
          </a:p>
          <a:p>
            <a:pPr eaLnBrk="1" hangingPunct="1"/>
            <a:r>
              <a:rPr lang="az-Latn-AZ" sz="2000" smtClean="0">
                <a:solidFill>
                  <a:srgbClr val="0000FF"/>
                </a:solidFill>
              </a:rPr>
              <a:t>Ümumi vəziyyəti ilə əlaqədar erkən aktivləşdirmə;</a:t>
            </a:r>
          </a:p>
          <a:p>
            <a:pPr eaLnBrk="1" hangingPunct="1"/>
            <a:r>
              <a:rPr lang="az-Latn-AZ" sz="2000" smtClean="0">
                <a:solidFill>
                  <a:srgbClr val="0000FF"/>
                </a:solidFill>
              </a:rPr>
              <a:t>Birinci günündə 1,0-1,5 litr/gün həcmində (2000 kkal) enteral nutritiv qidalandırma;</a:t>
            </a:r>
          </a:p>
          <a:p>
            <a:pPr eaLnBrk="1" hangingPunct="1"/>
            <a:r>
              <a:rPr lang="az-Latn-AZ" sz="2000" smtClean="0">
                <a:solidFill>
                  <a:srgbClr val="0000FF"/>
                </a:solidFill>
              </a:rPr>
              <a:t>15-20 ml/kq həcmində induziya qlükoza-duz məhlulları, 6%-li hidroksietilnişasta daxil olmaqla </a:t>
            </a:r>
            <a:r>
              <a:rPr lang="az-Latn-AZ" sz="2000" b="1" smtClean="0">
                <a:solidFill>
                  <a:srgbClr val="0000FF"/>
                </a:solidFill>
              </a:rPr>
              <a:t>(C)</a:t>
            </a:r>
            <a:r>
              <a:rPr lang="az-Latn-AZ" sz="2000" smtClean="0">
                <a:solidFill>
                  <a:srgbClr val="0000FF"/>
                </a:solidFill>
              </a:rPr>
              <a:t>;</a:t>
            </a:r>
          </a:p>
          <a:p>
            <a:pPr eaLnBrk="1" hangingPunct="1"/>
            <a:r>
              <a:rPr lang="az-Latn-AZ" sz="2000" smtClean="0">
                <a:solidFill>
                  <a:srgbClr val="0000FF"/>
                </a:solidFill>
              </a:rPr>
              <a:t>Antibakterial terapiya;</a:t>
            </a:r>
          </a:p>
          <a:p>
            <a:pPr eaLnBrk="1" hangingPunct="1"/>
            <a:r>
              <a:rPr lang="az-Latn-AZ" sz="2000" smtClean="0">
                <a:solidFill>
                  <a:srgbClr val="0000FF"/>
                </a:solidFill>
              </a:rPr>
              <a:t>Uterotoniklər – oksitosin 5 TV </a:t>
            </a:r>
            <a:r>
              <a:rPr lang="az-Latn-AZ" sz="2000" b="1" smtClean="0">
                <a:solidFill>
                  <a:srgbClr val="0000FF"/>
                </a:solidFill>
              </a:rPr>
              <a:t>(A)</a:t>
            </a:r>
            <a:r>
              <a:rPr lang="az-Latn-AZ" sz="2000" smtClean="0">
                <a:solidFill>
                  <a:srgbClr val="0000FF"/>
                </a:solidFill>
              </a:rPr>
              <a:t>;</a:t>
            </a:r>
          </a:p>
          <a:p>
            <a:pPr eaLnBrk="1" hangingPunct="1"/>
            <a:r>
              <a:rPr lang="az-Latn-AZ" sz="2000" smtClean="0">
                <a:solidFill>
                  <a:srgbClr val="0000FF"/>
                </a:solidFill>
              </a:rPr>
              <a:t>Maqnezium-sulfat V/D 1-2 q/saat </a:t>
            </a:r>
            <a:r>
              <a:rPr lang="az-Latn-AZ" sz="2000" b="1" smtClean="0">
                <a:solidFill>
                  <a:srgbClr val="0000FF"/>
                </a:solidFill>
              </a:rPr>
              <a:t>(A)</a:t>
            </a:r>
            <a:r>
              <a:rPr lang="az-Latn-AZ" sz="2000" smtClean="0">
                <a:solidFill>
                  <a:srgbClr val="0000FF"/>
                </a:solidFill>
              </a:rPr>
              <a:t>;</a:t>
            </a:r>
          </a:p>
          <a:p>
            <a:pPr eaLnBrk="1" hangingPunct="1"/>
            <a:r>
              <a:rPr lang="az-Latn-AZ" sz="2000" smtClean="0">
                <a:solidFill>
                  <a:srgbClr val="0000FF"/>
                </a:solidFill>
              </a:rPr>
              <a:t>Kiçik molekulalı heparin – evə yazılana qədər </a:t>
            </a:r>
            <a:r>
              <a:rPr lang="az-Latn-AZ" sz="2000" b="1" smtClean="0">
                <a:solidFill>
                  <a:srgbClr val="0000FF"/>
                </a:solidFill>
              </a:rPr>
              <a:t>(B)</a:t>
            </a:r>
            <a:r>
              <a:rPr lang="az-Latn-AZ" sz="2000" smtClean="0">
                <a:solidFill>
                  <a:srgbClr val="0000FF"/>
                </a:solidFill>
              </a:rPr>
              <a:t>;</a:t>
            </a:r>
          </a:p>
          <a:p>
            <a:pPr eaLnBrk="1" hangingPunct="1"/>
            <a:r>
              <a:rPr lang="az-Latn-AZ" sz="2000" smtClean="0">
                <a:solidFill>
                  <a:srgbClr val="0000FF"/>
                </a:solidFill>
              </a:rPr>
              <a:t>Fenobarbital – 0,1- 0,2 enteral;</a:t>
            </a:r>
          </a:p>
          <a:p>
            <a:pPr eaLnBrk="1" hangingPunct="1"/>
            <a:r>
              <a:rPr lang="az-Latn-AZ" sz="2000" smtClean="0">
                <a:solidFill>
                  <a:srgbClr val="0000FF"/>
                </a:solidFill>
              </a:rPr>
              <a:t>AT </a:t>
            </a:r>
            <a:r>
              <a:rPr lang="en-US" sz="2000" smtClean="0">
                <a:solidFill>
                  <a:srgbClr val="0000FF"/>
                </a:solidFill>
              </a:rPr>
              <a:t>&lt;</a:t>
            </a:r>
            <a:r>
              <a:rPr lang="az-Latn-AZ" sz="2000" smtClean="0">
                <a:solidFill>
                  <a:srgbClr val="0000FF"/>
                </a:solidFill>
              </a:rPr>
              <a:t> 140/90 mm c. süt. təmin etməli;</a:t>
            </a:r>
          </a:p>
          <a:p>
            <a:pPr eaLnBrk="1" hangingPunct="1"/>
            <a:r>
              <a:rPr lang="az-Latn-AZ" sz="2000" smtClean="0">
                <a:solidFill>
                  <a:srgbClr val="0000FF"/>
                </a:solidFill>
              </a:rPr>
              <a:t>Lazım gələrsə, digər simptomatik müalicə.</a:t>
            </a:r>
            <a:endParaRPr lang="en-US" sz="2000" smtClean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 idx="4294967295"/>
          </p:nvPr>
        </p:nvSpPr>
        <p:spPr>
          <a:xfrm>
            <a:off x="838200" y="381000"/>
            <a:ext cx="7793038" cy="776288"/>
          </a:xfrm>
          <a:solidFill>
            <a:srgbClr val="CCFFFF"/>
          </a:solidFill>
        </p:spPr>
        <p:txBody>
          <a:bodyPr/>
          <a:lstStyle/>
          <a:p>
            <a:pPr algn="ctr" eaLnBrk="1" hangingPunct="1"/>
            <a:r>
              <a:rPr lang="en-US" sz="2800" smtClean="0">
                <a:solidFill>
                  <a:srgbClr val="FF0000"/>
                </a:solidFill>
                <a:latin typeface="Century Schoolbook" pitchFamily="18" charset="0"/>
                <a:cs typeface="Arial" charset="0"/>
              </a:rPr>
              <a:t>PREEKLAMPSIYA </a:t>
            </a:r>
            <a:r>
              <a:rPr lang="az-Latn-AZ" sz="2800" smtClean="0">
                <a:solidFill>
                  <a:srgbClr val="FF0000"/>
                </a:solidFill>
                <a:latin typeface="Century Schoolbook" pitchFamily="18" charset="0"/>
                <a:cs typeface="Arial" charset="0"/>
              </a:rPr>
              <a:t>NƏDIR?</a:t>
            </a:r>
            <a:endParaRPr lang="en-US" sz="2800" smtClean="0">
              <a:solidFill>
                <a:srgbClr val="FF0000"/>
              </a:solidFill>
              <a:latin typeface="Century Schoolbook" pitchFamily="18" charset="0"/>
              <a:cs typeface="Arial" charset="0"/>
            </a:endParaRPr>
          </a:p>
        </p:txBody>
      </p:sp>
      <p:sp>
        <p:nvSpPr>
          <p:cNvPr id="22531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762000" y="1905000"/>
            <a:ext cx="8001000" cy="4260304"/>
          </a:xfrm>
          <a:solidFill>
            <a:srgbClr val="FFFF99"/>
          </a:solidFill>
        </p:spPr>
        <p:txBody>
          <a:bodyPr/>
          <a:lstStyle/>
          <a:p>
            <a:pPr eaLnBrk="1" hangingPunct="1"/>
            <a:r>
              <a:rPr lang="az-Latn-AZ" sz="2800" dirty="0" smtClean="0">
                <a:solidFill>
                  <a:srgbClr val="0000FF"/>
                </a:solidFill>
                <a:latin typeface="Century Schoolbook" pitchFamily="18" charset="0"/>
              </a:rPr>
              <a:t>Preeklampsiya – səciyyəvi hamiləlik patologiyası olub hamiləliyin 20 həftəsindən sonra inkişaf edən hipertenziya və proteinuriya ilə müşayiət olunur.</a:t>
            </a:r>
          </a:p>
          <a:p>
            <a:pPr eaLnBrk="1" hangingPunct="1">
              <a:buFont typeface="Wingdings" pitchFamily="2" charset="2"/>
              <a:buNone/>
            </a:pPr>
            <a:endParaRPr lang="az-Latn-AZ" sz="2800" dirty="0" smtClean="0">
              <a:solidFill>
                <a:srgbClr val="0000FF"/>
              </a:solidFill>
              <a:latin typeface="Century Schoolbook" pitchFamily="18" charset="0"/>
            </a:endParaRPr>
          </a:p>
          <a:p>
            <a:pPr eaLnBrk="1" hangingPunct="1"/>
            <a:r>
              <a:rPr lang="az-Latn-AZ" sz="2800" dirty="0" smtClean="0">
                <a:solidFill>
                  <a:srgbClr val="0000FF"/>
                </a:solidFill>
                <a:latin typeface="Century Schoolbook" pitchFamily="18" charset="0"/>
              </a:rPr>
              <a:t>Preeklampsiya zamanı proses, adətən, doğuşdan </a:t>
            </a:r>
            <a:r>
              <a:rPr lang="az-Latn-AZ" sz="2800" b="1" dirty="0" smtClean="0">
                <a:solidFill>
                  <a:srgbClr val="0000FF"/>
                </a:solidFill>
                <a:latin typeface="Century Schoolbook" pitchFamily="18" charset="0"/>
              </a:rPr>
              <a:t>48 saat </a:t>
            </a:r>
            <a:r>
              <a:rPr lang="az-Latn-AZ" sz="2800" dirty="0" smtClean="0">
                <a:solidFill>
                  <a:srgbClr val="0000FF"/>
                </a:solidFill>
                <a:latin typeface="Century Schoolbook" pitchFamily="18" charset="0"/>
              </a:rPr>
              <a:t>sonra geri inkişaf edir  </a:t>
            </a:r>
            <a:endParaRPr lang="en-US" sz="2800" dirty="0" smtClean="0">
              <a:solidFill>
                <a:srgbClr val="0000FF"/>
              </a:solidFill>
              <a:latin typeface="Century Schoolbook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 bwMode="auto">
          <a:xfrm>
            <a:off x="457200" y="533400"/>
            <a:ext cx="7467600" cy="533400"/>
          </a:xfrm>
          <a:solidFill>
            <a:srgbClr val="CCFFFF"/>
          </a:solidFill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az-Latn-AZ" sz="2600" b="1" cap="none" smtClean="0">
                <a:solidFill>
                  <a:srgbClr val="FF3300"/>
                </a:solidFill>
                <a:latin typeface="Century Schoolbook" pitchFamily="18" charset="0"/>
              </a:rPr>
              <a:t>EKLAMPSIYA NƏDIR?</a:t>
            </a:r>
            <a:endParaRPr lang="en-US" sz="2600" b="1" cap="none" smtClean="0">
              <a:solidFill>
                <a:srgbClr val="FF3300"/>
              </a:solidFill>
              <a:latin typeface="Century Schoolbook" pitchFamily="18" charset="0"/>
            </a:endParaRPr>
          </a:p>
        </p:txBody>
      </p:sp>
      <p:sp>
        <p:nvSpPr>
          <p:cNvPr id="23555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3810000"/>
          </a:xfrm>
          <a:solidFill>
            <a:srgbClr val="FFFF99"/>
          </a:solidFill>
        </p:spPr>
        <p:txBody>
          <a:bodyPr>
            <a:normAutofit fontScale="85000" lnSpcReduction="20000"/>
          </a:bodyPr>
          <a:lstStyle/>
          <a:p>
            <a:pPr eaLnBrk="1" hangingPunct="1"/>
            <a:r>
              <a:rPr lang="az-Latn-AZ" smtClean="0">
                <a:solidFill>
                  <a:srgbClr val="0000FF"/>
                </a:solidFill>
                <a:latin typeface="Century Schoolbook" pitchFamily="18" charset="0"/>
              </a:rPr>
              <a:t>Eklampsiya preeklampsiyanın ağırlaşmasıdır</a:t>
            </a:r>
            <a:r>
              <a:rPr lang="az-Latn-AZ" smtClean="0">
                <a:solidFill>
                  <a:srgbClr val="0000FF"/>
                </a:solidFill>
              </a:rPr>
              <a:t>;</a:t>
            </a:r>
          </a:p>
          <a:p>
            <a:pPr eaLnBrk="1" hangingPunct="1"/>
            <a:r>
              <a:rPr lang="az-Latn-AZ" smtClean="0">
                <a:solidFill>
                  <a:srgbClr val="0000FF"/>
                </a:solidFill>
                <a:latin typeface="Century Schoolbook" pitchFamily="18" charset="0"/>
              </a:rPr>
              <a:t>Hamiləliyin 3-cü trimestrində və doğuşdan sonra ilk 48 saat ərzində baş verə bilər</a:t>
            </a:r>
            <a:r>
              <a:rPr lang="az-Latn-AZ" smtClean="0">
                <a:solidFill>
                  <a:srgbClr val="0000FF"/>
                </a:solidFill>
              </a:rPr>
              <a:t>;</a:t>
            </a:r>
          </a:p>
          <a:p>
            <a:pPr eaLnBrk="1" hangingPunct="1"/>
            <a:r>
              <a:rPr lang="az-Latn-AZ" smtClean="0">
                <a:solidFill>
                  <a:srgbClr val="0000FF"/>
                </a:solidFill>
                <a:latin typeface="Century Schoolbook" pitchFamily="18" charset="0"/>
              </a:rPr>
              <a:t>Hamiləliyin 20-ci həftəsindən başlayaraq və ya doğuşdan 23 gün sonra da meydana çıxa bilər;</a:t>
            </a:r>
            <a:endParaRPr lang="en-US" smtClean="0">
              <a:solidFill>
                <a:srgbClr val="0000FF"/>
              </a:solidFill>
              <a:latin typeface="Century Schoolbook" pitchFamily="18" charset="0"/>
            </a:endParaRPr>
          </a:p>
          <a:p>
            <a:pPr eaLnBrk="1" hangingPunct="1"/>
            <a:r>
              <a:rPr lang="az-Latn-AZ" smtClean="0">
                <a:solidFill>
                  <a:srgbClr val="0000FF"/>
                </a:solidFill>
                <a:latin typeface="Century Schoolbook" pitchFamily="18" charset="0"/>
              </a:rPr>
              <a:t>Başqa serebral problemlərlə əlaqəsi olmur;</a:t>
            </a:r>
            <a:endParaRPr lang="en-US" smtClean="0">
              <a:solidFill>
                <a:srgbClr val="0000FF"/>
              </a:solidFill>
              <a:latin typeface="Century Schoolbook" pitchFamily="18" charset="0"/>
            </a:endParaRPr>
          </a:p>
          <a:p>
            <a:pPr eaLnBrk="1" hangingPunct="1"/>
            <a:r>
              <a:rPr lang="az-Latn-AZ" smtClean="0">
                <a:solidFill>
                  <a:srgbClr val="0000FF"/>
                </a:solidFill>
                <a:latin typeface="Century Schoolbook" pitchFamily="18" charset="0"/>
              </a:rPr>
              <a:t>Qıcolma tutmalarının və komanın  baş verməsi ilə səciyyələnir.</a:t>
            </a:r>
            <a:endParaRPr lang="en-US" smtClean="0">
              <a:solidFill>
                <a:srgbClr val="0000FF"/>
              </a:solidFill>
              <a:latin typeface="Century Schoolbook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 bwMode="auto">
          <a:xfrm>
            <a:off x="533400" y="304800"/>
            <a:ext cx="7620000" cy="381000"/>
          </a:xfrm>
          <a:solidFill>
            <a:srgbClr val="FFFFCC"/>
          </a:solidFill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 algn="ctr" eaLnBrk="1" hangingPunct="1">
              <a:defRPr/>
            </a:pPr>
            <a:r>
              <a:rPr lang="az-Latn-AZ" sz="2200" b="1" cap="none" smtClean="0">
                <a:solidFill>
                  <a:srgbClr val="FF3300"/>
                </a:solidFill>
                <a:latin typeface="Century Schoolbook" pitchFamily="18" charset="0"/>
              </a:rPr>
              <a:t/>
            </a:r>
            <a:br>
              <a:rPr lang="az-Latn-AZ" sz="2200" b="1" cap="none" smtClean="0">
                <a:solidFill>
                  <a:srgbClr val="FF3300"/>
                </a:solidFill>
                <a:latin typeface="Century Schoolbook" pitchFamily="18" charset="0"/>
              </a:rPr>
            </a:br>
            <a:r>
              <a:rPr lang="en-US" sz="2200" b="1" cap="none" smtClean="0">
                <a:solidFill>
                  <a:srgbClr val="FF3300"/>
                </a:solidFill>
                <a:latin typeface="Century Schoolbook" pitchFamily="18" charset="0"/>
              </a:rPr>
              <a:t>RISK FAKTORLARI</a:t>
            </a:r>
            <a:endParaRPr lang="en-US" sz="2700" cap="none" smtClean="0">
              <a:solidFill>
                <a:srgbClr val="FF3300"/>
              </a:solidFill>
              <a:latin typeface="Century Schoolbook" pitchFamily="18" charset="0"/>
            </a:endParaRPr>
          </a:p>
        </p:txBody>
      </p:sp>
      <p:sp>
        <p:nvSpPr>
          <p:cNvPr id="24579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838200"/>
            <a:ext cx="7772400" cy="5867400"/>
          </a:xfrm>
          <a:solidFill>
            <a:srgbClr val="CCFFFF"/>
          </a:solidFill>
        </p:spPr>
        <p:txBody>
          <a:bodyPr/>
          <a:lstStyle/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b="1" u="sng" smtClean="0">
                <a:latin typeface="Century Schoolbook" pitchFamily="18" charset="0"/>
              </a:rPr>
              <a:t>Risk faktorları arasında mikrovaskulyar patologiyaya səbəb olan</a:t>
            </a: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b="1" u="sng" smtClean="0">
                <a:latin typeface="Century Schoolbook" pitchFamily="18" charset="0"/>
              </a:rPr>
              <a:t>xəstəliklər üstünlük təşkil edir:</a:t>
            </a:r>
          </a:p>
          <a:p>
            <a:pPr eaLnBrk="1" hangingPunct="1">
              <a:lnSpc>
                <a:spcPct val="80000"/>
              </a:lnSpc>
            </a:pPr>
            <a:r>
              <a:rPr lang="en-US" sz="1400" b="1" smtClean="0">
                <a:solidFill>
                  <a:srgbClr val="0033CC"/>
                </a:solidFill>
                <a:latin typeface="Century Schoolbook" pitchFamily="18" charset="0"/>
              </a:rPr>
              <a:t>Xronik hipertenziya (B)</a:t>
            </a:r>
          </a:p>
          <a:p>
            <a:pPr eaLnBrk="1" hangingPunct="1">
              <a:lnSpc>
                <a:spcPct val="80000"/>
              </a:lnSpc>
            </a:pPr>
            <a:r>
              <a:rPr lang="en-US" sz="1400" b="1" smtClean="0">
                <a:solidFill>
                  <a:srgbClr val="0033CC"/>
                </a:solidFill>
                <a:latin typeface="Century Schoolbook" pitchFamily="18" charset="0"/>
              </a:rPr>
              <a:t>Şəkərli diabet (B)</a:t>
            </a:r>
          </a:p>
          <a:p>
            <a:pPr eaLnBrk="1" hangingPunct="1">
              <a:lnSpc>
                <a:spcPct val="80000"/>
              </a:lnSpc>
            </a:pPr>
            <a:r>
              <a:rPr lang="en-US" sz="1400" b="1" smtClean="0">
                <a:solidFill>
                  <a:srgbClr val="0033CC"/>
                </a:solidFill>
                <a:latin typeface="Century Schoolbook" pitchFamily="18" charset="0"/>
              </a:rPr>
              <a:t>Damar və birləşdirici toxuma xəstəlikləri</a:t>
            </a:r>
          </a:p>
          <a:p>
            <a:pPr eaLnBrk="1" hangingPunct="1">
              <a:lnSpc>
                <a:spcPct val="80000"/>
              </a:lnSpc>
            </a:pPr>
            <a:r>
              <a:rPr lang="en-US" sz="1400" b="1" smtClean="0">
                <a:solidFill>
                  <a:srgbClr val="0033CC"/>
                </a:solidFill>
                <a:latin typeface="Century Schoolbook" pitchFamily="18" charset="0"/>
              </a:rPr>
              <a:t> Antifosfolipid sindromu</a:t>
            </a:r>
          </a:p>
          <a:p>
            <a:pPr eaLnBrk="1" hangingPunct="1">
              <a:lnSpc>
                <a:spcPct val="80000"/>
              </a:lnSpc>
            </a:pPr>
            <a:r>
              <a:rPr lang="en-US" sz="1400" b="1" smtClean="0">
                <a:solidFill>
                  <a:srgbClr val="0033CC"/>
                </a:solidFill>
                <a:latin typeface="Century Schoolbook" pitchFamily="18" charset="0"/>
              </a:rPr>
              <a:t>Böyrək xəstəlikləri (B)</a:t>
            </a: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b="1" u="sng" smtClean="0">
                <a:latin typeface="Century Schoolbook" pitchFamily="18" charset="0"/>
              </a:rPr>
              <a:t>Digər risk faktorları hamiləliyin özü ilə və ya hamilə qadının</a:t>
            </a: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b="1" u="sng" smtClean="0">
                <a:latin typeface="Century Schoolbook" pitchFamily="18" charset="0"/>
              </a:rPr>
              <a:t>sağlamlıq vəziyyəti ilə əlaqədardır.</a:t>
            </a: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b="1" u="sng" smtClean="0">
                <a:latin typeface="Century Schoolbook" pitchFamily="18" charset="0"/>
              </a:rPr>
              <a:t>Hamiləliklə əlaqəli faktorlar:</a:t>
            </a:r>
          </a:p>
          <a:p>
            <a:pPr eaLnBrk="1" hangingPunct="1">
              <a:lnSpc>
                <a:spcPct val="80000"/>
              </a:lnSpc>
            </a:pPr>
            <a:r>
              <a:rPr lang="en-US" sz="1400" b="1" smtClean="0">
                <a:solidFill>
                  <a:srgbClr val="FF0000"/>
                </a:solidFill>
                <a:latin typeface="Century Schoolbook" pitchFamily="18" charset="0"/>
              </a:rPr>
              <a:t>► </a:t>
            </a:r>
            <a:r>
              <a:rPr lang="en-US" sz="1400" b="1" smtClean="0">
                <a:solidFill>
                  <a:srgbClr val="FF3300"/>
                </a:solidFill>
                <a:latin typeface="Century Schoolbook" pitchFamily="18" charset="0"/>
              </a:rPr>
              <a:t>Xromosom anomaliyaları (D)</a:t>
            </a:r>
          </a:p>
          <a:p>
            <a:pPr eaLnBrk="1" hangingPunct="1">
              <a:lnSpc>
                <a:spcPct val="80000"/>
              </a:lnSpc>
            </a:pPr>
            <a:r>
              <a:rPr lang="en-US" sz="1400" b="1" smtClean="0">
                <a:solidFill>
                  <a:srgbClr val="FF3300"/>
                </a:solidFill>
                <a:latin typeface="Century Schoolbook" pitchFamily="18" charset="0"/>
              </a:rPr>
              <a:t>► Çoxdöllü hamiləlik (B)</a:t>
            </a:r>
          </a:p>
          <a:p>
            <a:pPr eaLnBrk="1" hangingPunct="1">
              <a:lnSpc>
                <a:spcPct val="80000"/>
              </a:lnSpc>
            </a:pPr>
            <a:r>
              <a:rPr lang="en-US" sz="1400" b="1" smtClean="0">
                <a:solidFill>
                  <a:srgbClr val="FF3300"/>
                </a:solidFill>
                <a:latin typeface="Century Schoolbook" pitchFamily="18" charset="0"/>
              </a:rPr>
              <a:t>► Oositin donasiyası və ya donor sperması ilə inseminasiya (D)</a:t>
            </a:r>
          </a:p>
          <a:p>
            <a:pPr eaLnBrk="1" hangingPunct="1">
              <a:lnSpc>
                <a:spcPct val="80000"/>
              </a:lnSpc>
            </a:pPr>
            <a:r>
              <a:rPr lang="en-US" sz="1400" b="1" smtClean="0">
                <a:solidFill>
                  <a:srgbClr val="FF3300"/>
                </a:solidFill>
                <a:latin typeface="Century Schoolbook" pitchFamily="18" charset="0"/>
              </a:rPr>
              <a:t>► Dölün anadangəlmə inkişaf qüsurları (C)</a:t>
            </a:r>
          </a:p>
          <a:p>
            <a:pPr eaLnBrk="1" hangingPunct="1">
              <a:lnSpc>
                <a:spcPct val="80000"/>
              </a:lnSpc>
            </a:pPr>
            <a:r>
              <a:rPr lang="en-US" sz="1400" b="1" smtClean="0">
                <a:solidFill>
                  <a:srgbClr val="FF3300"/>
                </a:solidFill>
                <a:latin typeface="Century Schoolbook" pitchFamily="18" charset="0"/>
              </a:rPr>
              <a:t>► Hamiləlik zamanı sidik traktı infeksiyaları (D)</a:t>
            </a: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b="1" u="sng" smtClean="0">
                <a:latin typeface="Century Schoolbook" pitchFamily="18" charset="0"/>
              </a:rPr>
              <a:t>Ana ilə əlaqəli faktorlar:</a:t>
            </a:r>
          </a:p>
          <a:p>
            <a:pPr eaLnBrk="1" hangingPunct="1">
              <a:lnSpc>
                <a:spcPct val="80000"/>
              </a:lnSpc>
            </a:pPr>
            <a:r>
              <a:rPr lang="en-US" sz="1400" b="1" smtClean="0">
                <a:solidFill>
                  <a:srgbClr val="009900"/>
                </a:solidFill>
                <a:latin typeface="Century Schoolbook" pitchFamily="18" charset="0"/>
              </a:rPr>
              <a:t>► Yaşı 35-dən artıq (B)</a:t>
            </a:r>
          </a:p>
          <a:p>
            <a:pPr eaLnBrk="1" hangingPunct="1">
              <a:lnSpc>
                <a:spcPct val="80000"/>
              </a:lnSpc>
            </a:pPr>
            <a:r>
              <a:rPr lang="en-US" sz="1400" b="1" smtClean="0">
                <a:solidFill>
                  <a:srgbClr val="009900"/>
                </a:solidFill>
                <a:latin typeface="Century Schoolbook" pitchFamily="18" charset="0"/>
              </a:rPr>
              <a:t>► Yaşı 20-dən az (B)</a:t>
            </a:r>
          </a:p>
          <a:p>
            <a:pPr eaLnBrk="1" hangingPunct="1">
              <a:lnSpc>
                <a:spcPct val="80000"/>
              </a:lnSpc>
            </a:pPr>
            <a:r>
              <a:rPr lang="en-US" sz="1400" b="1" smtClean="0">
                <a:solidFill>
                  <a:srgbClr val="009900"/>
                </a:solidFill>
                <a:latin typeface="Century Schoolbook" pitchFamily="18" charset="0"/>
              </a:rPr>
              <a:t>► Ailə anamnezində preeklampsiya (B)</a:t>
            </a:r>
          </a:p>
          <a:p>
            <a:pPr eaLnBrk="1" hangingPunct="1">
              <a:lnSpc>
                <a:spcPct val="80000"/>
              </a:lnSpc>
            </a:pPr>
            <a:r>
              <a:rPr lang="en-US" sz="1400" b="1" smtClean="0">
                <a:solidFill>
                  <a:srgbClr val="009900"/>
                </a:solidFill>
                <a:latin typeface="Century Schoolbook" pitchFamily="18" charset="0"/>
              </a:rPr>
              <a:t>► İlk hamiləlik (B)</a:t>
            </a:r>
          </a:p>
          <a:p>
            <a:pPr eaLnBrk="1" hangingPunct="1">
              <a:lnSpc>
                <a:spcPct val="80000"/>
              </a:lnSpc>
            </a:pPr>
            <a:r>
              <a:rPr lang="en-US" sz="1400" b="1" smtClean="0">
                <a:solidFill>
                  <a:srgbClr val="009900"/>
                </a:solidFill>
                <a:latin typeface="Century Schoolbook" pitchFamily="18" charset="0"/>
              </a:rPr>
              <a:t>► Əvvəlki hamiləlikdə preeklampsiya (B)</a:t>
            </a:r>
          </a:p>
          <a:p>
            <a:pPr eaLnBrk="1" hangingPunct="1">
              <a:lnSpc>
                <a:spcPct val="80000"/>
              </a:lnSpc>
            </a:pPr>
            <a:r>
              <a:rPr lang="en-US" sz="1400" b="1" smtClean="0">
                <a:solidFill>
                  <a:srgbClr val="009900"/>
                </a:solidFill>
                <a:latin typeface="Century Schoolbook" pitchFamily="18" charset="0"/>
              </a:rPr>
              <a:t>► Spesifik tibbi şərtlər: hamiləlik diabeti, piylənmə, trombofiliya (B)</a:t>
            </a:r>
          </a:p>
          <a:p>
            <a:pPr eaLnBrk="1" hangingPunct="1">
              <a:lnSpc>
                <a:spcPct val="80000"/>
              </a:lnSpc>
            </a:pPr>
            <a:r>
              <a:rPr lang="en-US" sz="1400" b="1" smtClean="0">
                <a:solidFill>
                  <a:srgbClr val="009900"/>
                </a:solidFill>
                <a:latin typeface="Century Schoolbook" pitchFamily="18" charset="0"/>
              </a:rPr>
              <a:t>► Stress (D)</a:t>
            </a:r>
          </a:p>
          <a:p>
            <a:pPr eaLnBrk="1" hangingPunct="1">
              <a:lnSpc>
                <a:spcPct val="80000"/>
              </a:lnSpc>
            </a:pPr>
            <a:endParaRPr lang="en-US" sz="1400" b="1" smtClean="0">
              <a:solidFill>
                <a:srgbClr val="009900"/>
              </a:solidFill>
              <a:latin typeface="Century Schoolbook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 bwMode="auto">
          <a:xfrm>
            <a:off x="533400" y="533400"/>
            <a:ext cx="7772400" cy="639763"/>
          </a:xfrm>
          <a:solidFill>
            <a:schemeClr val="bg2"/>
          </a:solidFill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 algn="ctr" eaLnBrk="1" hangingPunct="1"/>
            <a:r>
              <a:rPr lang="az-Latn-AZ" b="1" cap="none" smtClean="0">
                <a:solidFill>
                  <a:srgbClr val="FF0000"/>
                </a:solidFill>
                <a:latin typeface="Century Schoolbook" pitchFamily="18" charset="0"/>
              </a:rPr>
              <a:t>XBT  ÜZRƏ TƏSNIFAT</a:t>
            </a:r>
            <a:endParaRPr lang="en-US" b="1" cap="none" smtClean="0">
              <a:solidFill>
                <a:srgbClr val="FF0000"/>
              </a:solidFill>
              <a:latin typeface="Century Schoolbook" pitchFamily="18" charset="0"/>
            </a:endParaRPr>
          </a:p>
        </p:txBody>
      </p:sp>
      <p:sp>
        <p:nvSpPr>
          <p:cNvPr id="2560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295400"/>
            <a:ext cx="8305800" cy="5407025"/>
          </a:xfrm>
          <a:solidFill>
            <a:srgbClr val="FFFF66"/>
          </a:solidFill>
        </p:spPr>
        <p:txBody>
          <a:bodyPr/>
          <a:lstStyle/>
          <a:p>
            <a:pPr algn="just" eaLnBrk="1" hangingPunct="1">
              <a:buFont typeface="Wingdings" pitchFamily="2" charset="2"/>
              <a:buNone/>
            </a:pPr>
            <a:r>
              <a:rPr lang="az-Latn-AZ" sz="2800" b="1" smtClean="0">
                <a:solidFill>
                  <a:srgbClr val="FF0000"/>
                </a:solidFill>
                <a:latin typeface="Century Schoolbook" pitchFamily="18" charset="0"/>
              </a:rPr>
              <a:t>O14 </a:t>
            </a:r>
            <a:r>
              <a:rPr lang="az-Latn-AZ" b="1" smtClean="0">
                <a:latin typeface="Century Schoolbook" pitchFamily="18" charset="0"/>
              </a:rPr>
              <a:t>-</a:t>
            </a:r>
            <a:r>
              <a:rPr lang="az-Latn-AZ" sz="2000" b="1" smtClean="0">
                <a:latin typeface="Century Schoolbook" pitchFamily="18" charset="0"/>
              </a:rPr>
              <a:t>NƏZƏRƏÇARPAN PROTEINURIYA ILƏ MÜŞAYIƏT OLUNAN HAMILƏLIKLƏ BAĞLI HIPERTENZIYA</a:t>
            </a:r>
          </a:p>
          <a:p>
            <a:pPr algn="just" eaLnBrk="1" hangingPunct="1">
              <a:buFont typeface="Wingdings" pitchFamily="2" charset="2"/>
              <a:buNone/>
            </a:pPr>
            <a:r>
              <a:rPr lang="az-Latn-AZ" sz="1800" b="1" smtClean="0">
                <a:solidFill>
                  <a:srgbClr val="002060"/>
                </a:solidFill>
                <a:latin typeface="Century Schoolbook" pitchFamily="18" charset="0"/>
              </a:rPr>
              <a:t>O14.0  - Orta dərəcəli preeklampsiya (nefropatiya)                   </a:t>
            </a:r>
          </a:p>
          <a:p>
            <a:pPr eaLnBrk="1" hangingPunct="1">
              <a:buFont typeface="Wingdings" pitchFamily="2" charset="2"/>
              <a:buNone/>
            </a:pPr>
            <a:r>
              <a:rPr lang="az-Latn-AZ" sz="1800" b="1" smtClean="0">
                <a:solidFill>
                  <a:srgbClr val="002060"/>
                </a:solidFill>
                <a:latin typeface="Century Schoolbook" pitchFamily="18" charset="0"/>
              </a:rPr>
              <a:t>O14.1  - Ağır dərəcəli preeklampsiya </a:t>
            </a:r>
          </a:p>
          <a:p>
            <a:pPr eaLnBrk="1" hangingPunct="1">
              <a:buFont typeface="Wingdings" pitchFamily="2" charset="2"/>
              <a:buNone/>
            </a:pPr>
            <a:r>
              <a:rPr lang="az-Latn-AZ" sz="1800" b="1" smtClean="0">
                <a:solidFill>
                  <a:srgbClr val="002060"/>
                </a:solidFill>
                <a:latin typeface="Century Schoolbook" pitchFamily="18" charset="0"/>
              </a:rPr>
              <a:t>O14.9  - Dəqiqləşdiriməmiş preeklampsiya (nefropatiya) </a:t>
            </a:r>
            <a:endParaRPr lang="az-Latn-AZ" smtClean="0">
              <a:latin typeface="Century Schoolbook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az-Latn-AZ" sz="2800" b="1" smtClean="0">
                <a:solidFill>
                  <a:srgbClr val="FF0000"/>
                </a:solidFill>
                <a:latin typeface="Century Schoolbook" pitchFamily="18" charset="0"/>
              </a:rPr>
              <a:t>O15</a:t>
            </a:r>
            <a:r>
              <a:rPr lang="az-Latn-AZ" sz="2000" b="1" smtClean="0">
                <a:solidFill>
                  <a:srgbClr val="FF0000"/>
                </a:solidFill>
                <a:latin typeface="Century Schoolbook" pitchFamily="18" charset="0"/>
              </a:rPr>
              <a:t> </a:t>
            </a:r>
            <a:r>
              <a:rPr lang="az-Latn-AZ" sz="2000" b="1" smtClean="0">
                <a:latin typeface="Century Schoolbook" pitchFamily="18" charset="0"/>
              </a:rPr>
              <a:t>- EKLAMPSIYA</a:t>
            </a:r>
            <a:r>
              <a:rPr lang="az-Latn-AZ" sz="2800" b="1" smtClean="0">
                <a:latin typeface="Century Schoolbook" pitchFamily="18" charset="0"/>
              </a:rPr>
              <a:t>  </a:t>
            </a:r>
          </a:p>
          <a:p>
            <a:pPr eaLnBrk="1" hangingPunct="1">
              <a:buFont typeface="Wingdings" pitchFamily="2" charset="2"/>
              <a:buNone/>
            </a:pPr>
            <a:r>
              <a:rPr lang="az-Latn-AZ" sz="1800" b="1" smtClean="0">
                <a:solidFill>
                  <a:srgbClr val="002060"/>
                </a:solidFill>
                <a:latin typeface="Century Schoolbook" pitchFamily="18" charset="0"/>
              </a:rPr>
              <a:t>O15.0 – Hamiləkik zamanı eklampsiya</a:t>
            </a:r>
          </a:p>
          <a:p>
            <a:pPr eaLnBrk="1" hangingPunct="1">
              <a:buFont typeface="Wingdings" pitchFamily="2" charset="2"/>
              <a:buNone/>
            </a:pPr>
            <a:r>
              <a:rPr lang="az-Latn-AZ" sz="1800" b="1" smtClean="0">
                <a:solidFill>
                  <a:srgbClr val="002060"/>
                </a:solidFill>
                <a:latin typeface="Century Schoolbook" pitchFamily="18" charset="0"/>
              </a:rPr>
              <a:t>O15.1 -  Doğuş zamanı eklampsiya</a:t>
            </a:r>
          </a:p>
          <a:p>
            <a:pPr eaLnBrk="1" hangingPunct="1">
              <a:buFont typeface="Wingdings" pitchFamily="2" charset="2"/>
              <a:buNone/>
            </a:pPr>
            <a:r>
              <a:rPr lang="az-Latn-AZ" sz="1800" b="1" smtClean="0">
                <a:solidFill>
                  <a:srgbClr val="002060"/>
                </a:solidFill>
                <a:latin typeface="Century Schoolbook" pitchFamily="18" charset="0"/>
              </a:rPr>
              <a:t>O15.2  - Zahılıq dşvrü eklampsiyası      </a:t>
            </a:r>
          </a:p>
          <a:p>
            <a:pPr eaLnBrk="1" hangingPunct="1">
              <a:buFont typeface="Wingdings" pitchFamily="2" charset="2"/>
              <a:buNone/>
            </a:pPr>
            <a:r>
              <a:rPr lang="az-Latn-AZ" sz="1800" b="1" smtClean="0">
                <a:solidFill>
                  <a:srgbClr val="002060"/>
                </a:solidFill>
                <a:latin typeface="Century Schoolbook" pitchFamily="18" charset="0"/>
              </a:rPr>
              <a:t>O15.9  - Müddətinə görə dəqiqləşdiriməmiş eklampsiya </a:t>
            </a:r>
          </a:p>
          <a:p>
            <a:pPr eaLnBrk="1" hangingPunct="1">
              <a:buFont typeface="Wingdings" pitchFamily="2" charset="2"/>
              <a:buNone/>
            </a:pPr>
            <a:endParaRPr lang="az-Latn-AZ" sz="1800" b="1" smtClean="0">
              <a:latin typeface="Century Schoolbook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az-Latn-AZ" sz="2800" b="1" smtClean="0">
                <a:solidFill>
                  <a:srgbClr val="FF0000"/>
                </a:solidFill>
                <a:latin typeface="Century Schoolbook" pitchFamily="18" charset="0"/>
              </a:rPr>
              <a:t>O16</a:t>
            </a:r>
            <a:r>
              <a:rPr lang="az-Latn-AZ" sz="2000" b="1" smtClean="0">
                <a:latin typeface="Century Schoolbook" pitchFamily="18" charset="0"/>
              </a:rPr>
              <a:t> – ANANIN DƏQİQLƏŞDİRİLMƏMİŞ HİPERTENZİYASI</a:t>
            </a:r>
            <a:endParaRPr lang="en-US" sz="2000" b="1" smtClean="0">
              <a:latin typeface="Century Schoolbook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/>
          </p:cNvSpPr>
          <p:nvPr>
            <p:ph type="title" idx="4294967295"/>
          </p:nvPr>
        </p:nvSpPr>
        <p:spPr bwMode="auto">
          <a:xfrm>
            <a:off x="533400" y="228600"/>
            <a:ext cx="8001000" cy="1143000"/>
          </a:xfrm>
          <a:solidFill>
            <a:srgbClr val="CCFFFF"/>
          </a:solidFill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az-Latn-AZ" sz="2400" b="1" cap="none" smtClean="0">
                <a:solidFill>
                  <a:srgbClr val="FF3300"/>
                </a:solidFill>
                <a:latin typeface="Century Schoolbook" pitchFamily="18" charset="0"/>
              </a:rPr>
              <a:t>Q.M.Savelyeva tərəfinlən modifikasiya edilmiş Qoke (Goecke) şkalasının simptomları</a:t>
            </a:r>
            <a:endParaRPr lang="ru-RU" sz="2400" b="1" cap="none" smtClean="0">
              <a:solidFill>
                <a:srgbClr val="FF3300"/>
              </a:solidFill>
              <a:latin typeface="Century Schoolbook" pitchFamily="18" charset="0"/>
            </a:endParaRPr>
          </a:p>
        </p:txBody>
      </p:sp>
      <p:sp>
        <p:nvSpPr>
          <p:cNvPr id="26627" name="Rectangle 3"/>
          <p:cNvSpPr>
            <a:spLocks noGrp="1"/>
          </p:cNvSpPr>
          <p:nvPr>
            <p:ph type="body" idx="4294967295"/>
          </p:nvPr>
        </p:nvSpPr>
        <p:spPr>
          <a:xfrm>
            <a:off x="457200" y="1600200"/>
            <a:ext cx="8077200" cy="4873625"/>
          </a:xfrm>
          <a:solidFill>
            <a:srgbClr val="FFFF66"/>
          </a:solidFill>
          <a:scene3d>
            <a:camera prst="legacyObliqueTopRight"/>
            <a:lightRig rig="legacyFlat3" dir="b"/>
          </a:scene3d>
          <a:sp3d extrusionH="430200" prstMaterial="legacyWireframe">
            <a:bevelT w="13500" h="13500" prst="angle"/>
            <a:bevelB w="13500" h="13500" prst="angle"/>
            <a:extrusionClr>
              <a:srgbClr val="FFFF66"/>
            </a:extrusionClr>
          </a:sp3d>
        </p:spPr>
        <p:txBody>
          <a:bodyPr>
            <a:normAutofit fontScale="92500" lnSpcReduction="20000"/>
            <a:flatTx/>
          </a:bodyPr>
          <a:lstStyle/>
          <a:p>
            <a:pPr>
              <a:lnSpc>
                <a:spcPct val="90000"/>
              </a:lnSpc>
            </a:pPr>
            <a:r>
              <a:rPr lang="az-Latn-AZ" b="1" smtClean="0">
                <a:solidFill>
                  <a:srgbClr val="0000FF"/>
                </a:solidFill>
                <a:latin typeface="Century Schoolbook" pitchFamily="18" charset="0"/>
              </a:rPr>
              <a:t>Ödemlər;</a:t>
            </a:r>
          </a:p>
          <a:p>
            <a:pPr>
              <a:lnSpc>
                <a:spcPct val="90000"/>
              </a:lnSpc>
            </a:pPr>
            <a:r>
              <a:rPr lang="az-Latn-AZ" b="1" smtClean="0">
                <a:solidFill>
                  <a:srgbClr val="0000FF"/>
                </a:solidFill>
                <a:latin typeface="Century Schoolbook" pitchFamily="18" charset="0"/>
              </a:rPr>
              <a:t>Proteinuriya (q/l);</a:t>
            </a:r>
          </a:p>
          <a:p>
            <a:pPr>
              <a:lnSpc>
                <a:spcPct val="90000"/>
              </a:lnSpc>
            </a:pPr>
            <a:r>
              <a:rPr lang="az-Latn-AZ" b="1" smtClean="0">
                <a:solidFill>
                  <a:srgbClr val="0000FF"/>
                </a:solidFill>
                <a:latin typeface="Century Schoolbook" pitchFamily="18" charset="0"/>
              </a:rPr>
              <a:t>Sistolik AT (mm c. süt.);</a:t>
            </a:r>
          </a:p>
          <a:p>
            <a:pPr>
              <a:lnSpc>
                <a:spcPct val="90000"/>
              </a:lnSpc>
            </a:pPr>
            <a:r>
              <a:rPr lang="az-Latn-AZ" b="1" smtClean="0">
                <a:solidFill>
                  <a:srgbClr val="0000FF"/>
                </a:solidFill>
                <a:latin typeface="Century Schoolbook" pitchFamily="18" charset="0"/>
              </a:rPr>
              <a:t>Diastolik AT (mm c. süt.);</a:t>
            </a:r>
          </a:p>
          <a:p>
            <a:pPr>
              <a:lnSpc>
                <a:spcPct val="90000"/>
              </a:lnSpc>
            </a:pPr>
            <a:r>
              <a:rPr lang="az-Latn-AZ" b="1" smtClean="0">
                <a:solidFill>
                  <a:srgbClr val="0000FF"/>
                </a:solidFill>
                <a:latin typeface="Century Schoolbook" pitchFamily="18" charset="0"/>
              </a:rPr>
              <a:t>İlk dəfə aşkarlanması;</a:t>
            </a:r>
          </a:p>
          <a:p>
            <a:pPr>
              <a:lnSpc>
                <a:spcPct val="90000"/>
              </a:lnSpc>
            </a:pPr>
            <a:r>
              <a:rPr lang="az-Latn-AZ" b="1" smtClean="0">
                <a:solidFill>
                  <a:srgbClr val="0000FF"/>
                </a:solidFill>
                <a:latin typeface="Century Schoolbook" pitchFamily="18" charset="0"/>
              </a:rPr>
              <a:t>Dölün hipotrofiya dərəcəsi;</a:t>
            </a:r>
          </a:p>
          <a:p>
            <a:pPr>
              <a:lnSpc>
                <a:spcPct val="90000"/>
              </a:lnSpc>
            </a:pPr>
            <a:r>
              <a:rPr lang="az-Latn-AZ" b="1" smtClean="0">
                <a:solidFill>
                  <a:srgbClr val="0000FF"/>
                </a:solidFill>
                <a:latin typeface="Century Schoolbook" pitchFamily="18" charset="0"/>
              </a:rPr>
              <a:t>Fon xəstəlikləri.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az-Latn-AZ" b="1" smtClean="0">
                <a:solidFill>
                  <a:srgbClr val="0000FF"/>
                </a:solidFill>
                <a:latin typeface="Century Schoolbook" pitchFamily="18" charset="0"/>
              </a:rPr>
              <a:t>   </a:t>
            </a:r>
            <a:r>
              <a:rPr lang="az-Latn-AZ" sz="2000" b="1" smtClean="0">
                <a:solidFill>
                  <a:srgbClr val="008000"/>
                </a:solidFill>
                <a:latin typeface="Century Schoolbook" pitchFamily="18" charset="0"/>
              </a:rPr>
              <a:t>(Hər bir simptom - 0, 1, 2 və ya 3 balla qiymətlədirilir).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az-Latn-AZ" sz="2000" b="1" smtClean="0">
                <a:solidFill>
                  <a:srgbClr val="0000FF"/>
                </a:solidFill>
                <a:latin typeface="Century Schoolbook" pitchFamily="18" charset="0"/>
              </a:rPr>
              <a:t>          </a:t>
            </a:r>
            <a:r>
              <a:rPr lang="az-Latn-AZ" sz="2000" b="1" smtClean="0">
                <a:solidFill>
                  <a:srgbClr val="FF0000"/>
                </a:solidFill>
                <a:latin typeface="Century Schoolbook" pitchFamily="18" charset="0"/>
              </a:rPr>
              <a:t>7 və daha az bal</a:t>
            </a:r>
            <a:r>
              <a:rPr lang="az-Latn-AZ" sz="2000" b="1" smtClean="0">
                <a:solidFill>
                  <a:srgbClr val="0000FF"/>
                </a:solidFill>
                <a:latin typeface="Century Schoolbook" pitchFamily="18" charset="0"/>
              </a:rPr>
              <a:t>    - </a:t>
            </a:r>
            <a:r>
              <a:rPr lang="az-Latn-AZ" b="1" smtClean="0">
                <a:solidFill>
                  <a:srgbClr val="0000FF"/>
                </a:solidFill>
                <a:latin typeface="Century Schoolbook" pitchFamily="18" charset="0"/>
              </a:rPr>
              <a:t>Yüngül dərəcəli hestoz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az-Latn-AZ" sz="2000" b="1" smtClean="0">
                <a:solidFill>
                  <a:srgbClr val="0000FF"/>
                </a:solidFill>
                <a:latin typeface="Century Schoolbook" pitchFamily="18" charset="0"/>
              </a:rPr>
              <a:t>          </a:t>
            </a:r>
            <a:r>
              <a:rPr lang="az-Latn-AZ" sz="2000" b="1" smtClean="0">
                <a:solidFill>
                  <a:srgbClr val="FF0000"/>
                </a:solidFill>
                <a:latin typeface="Century Schoolbook" pitchFamily="18" charset="0"/>
              </a:rPr>
              <a:t>8 – 11 bal</a:t>
            </a:r>
            <a:r>
              <a:rPr lang="az-Latn-AZ" sz="2000" b="1" smtClean="0">
                <a:solidFill>
                  <a:srgbClr val="0000FF"/>
                </a:solidFill>
                <a:latin typeface="Century Schoolbook" pitchFamily="18" charset="0"/>
              </a:rPr>
              <a:t>                - </a:t>
            </a:r>
            <a:r>
              <a:rPr lang="az-Latn-AZ" b="1" smtClean="0">
                <a:solidFill>
                  <a:srgbClr val="0000FF"/>
                </a:solidFill>
                <a:latin typeface="Century Schoolbook" pitchFamily="18" charset="0"/>
              </a:rPr>
              <a:t>Orta ağır dərəcəli hestoz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az-Latn-AZ" sz="2000" b="1" smtClean="0">
                <a:solidFill>
                  <a:srgbClr val="0000FF"/>
                </a:solidFill>
                <a:latin typeface="Century Schoolbook" pitchFamily="18" charset="0"/>
              </a:rPr>
              <a:t>        </a:t>
            </a:r>
            <a:r>
              <a:rPr lang="az-Latn-AZ" sz="2000" b="1" smtClean="0">
                <a:solidFill>
                  <a:srgbClr val="FF0000"/>
                </a:solidFill>
                <a:latin typeface="Century Schoolbook" pitchFamily="18" charset="0"/>
              </a:rPr>
              <a:t>12 və daha çox bal</a:t>
            </a:r>
            <a:r>
              <a:rPr lang="az-Latn-AZ" sz="2000" b="1" smtClean="0">
                <a:solidFill>
                  <a:srgbClr val="0000FF"/>
                </a:solidFill>
                <a:latin typeface="Century Schoolbook" pitchFamily="18" charset="0"/>
              </a:rPr>
              <a:t>  -  </a:t>
            </a:r>
            <a:r>
              <a:rPr lang="az-Latn-AZ" b="1" smtClean="0">
                <a:solidFill>
                  <a:srgbClr val="0000FF"/>
                </a:solidFill>
                <a:latin typeface="Century Schoolbook" pitchFamily="18" charset="0"/>
              </a:rPr>
              <a:t>Ağır dərəcəli hestoz</a:t>
            </a:r>
            <a:r>
              <a:rPr lang="az-Latn-AZ" sz="2000" b="1" smtClean="0">
                <a:solidFill>
                  <a:srgbClr val="0000FF"/>
                </a:solidFill>
                <a:latin typeface="Century Schoolbook" pitchFamily="18" charset="0"/>
              </a:rPr>
              <a:t> </a:t>
            </a:r>
            <a:endParaRPr lang="ru-RU" sz="2000" b="1" smtClean="0">
              <a:solidFill>
                <a:srgbClr val="0000FF"/>
              </a:solidFill>
              <a:latin typeface="Century Schoolbook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 idx="4294967295"/>
          </p:nvPr>
        </p:nvSpPr>
        <p:spPr>
          <a:xfrm>
            <a:off x="762000" y="533400"/>
            <a:ext cx="7924800" cy="838200"/>
          </a:xfrm>
          <a:solidFill>
            <a:srgbClr val="CCFFFF"/>
          </a:solidFill>
        </p:spPr>
        <p:txBody>
          <a:bodyPr anchor="b"/>
          <a:lstStyle/>
          <a:p>
            <a:pPr algn="ctr" eaLnBrk="1" hangingPunct="1"/>
            <a:r>
              <a:rPr lang="en-US" sz="2400" b="1" smtClean="0">
                <a:solidFill>
                  <a:srgbClr val="FF0000"/>
                </a:solidFill>
                <a:latin typeface="Century Schoolbook" pitchFamily="18" charset="0"/>
              </a:rPr>
              <a:t>AĞIR </a:t>
            </a:r>
            <a:r>
              <a:rPr lang="az-Latn-AZ" sz="2400" b="1" smtClean="0">
                <a:solidFill>
                  <a:srgbClr val="FF0000"/>
                </a:solidFill>
                <a:latin typeface="Century Schoolbook" pitchFamily="18" charset="0"/>
              </a:rPr>
              <a:t> </a:t>
            </a:r>
            <a:r>
              <a:rPr lang="en-US" sz="2400" b="1" smtClean="0">
                <a:solidFill>
                  <a:srgbClr val="FF0000"/>
                </a:solidFill>
                <a:latin typeface="Century Schoolbook" pitchFamily="18" charset="0"/>
              </a:rPr>
              <a:t>PREEKLAMPSIYANIN</a:t>
            </a:r>
            <a:r>
              <a:rPr lang="az-Latn-AZ" sz="2400" b="1" smtClean="0">
                <a:solidFill>
                  <a:srgbClr val="FF0000"/>
                </a:solidFill>
                <a:latin typeface="Century Schoolbook" pitchFamily="18" charset="0"/>
              </a:rPr>
              <a:t> </a:t>
            </a:r>
            <a:r>
              <a:rPr lang="en-US" sz="2400" b="1" smtClean="0">
                <a:solidFill>
                  <a:srgbClr val="FF0000"/>
                </a:solidFill>
                <a:latin typeface="Century Schoolbook" pitchFamily="18" charset="0"/>
              </a:rPr>
              <a:t> VƏ EKLAMPSIYANIN </a:t>
            </a:r>
            <a:r>
              <a:rPr lang="az-Latn-AZ" sz="2400" b="1" smtClean="0">
                <a:solidFill>
                  <a:srgbClr val="FF0000"/>
                </a:solidFill>
                <a:latin typeface="Century Schoolbook" pitchFamily="18" charset="0"/>
              </a:rPr>
              <a:t> </a:t>
            </a:r>
            <a:r>
              <a:rPr lang="en-US" sz="2400" b="1" smtClean="0">
                <a:solidFill>
                  <a:srgbClr val="FF0000"/>
                </a:solidFill>
                <a:latin typeface="Century Schoolbook" pitchFamily="18" charset="0"/>
              </a:rPr>
              <a:t>MÜMKÜN</a:t>
            </a:r>
            <a:r>
              <a:rPr lang="az-Latn-AZ" sz="2400" b="1" smtClean="0">
                <a:solidFill>
                  <a:srgbClr val="FF0000"/>
                </a:solidFill>
                <a:latin typeface="Century Schoolbook" pitchFamily="18" charset="0"/>
              </a:rPr>
              <a:t> </a:t>
            </a:r>
            <a:r>
              <a:rPr lang="en-US" sz="2400" b="1" smtClean="0">
                <a:solidFill>
                  <a:srgbClr val="FF0000"/>
                </a:solidFill>
                <a:latin typeface="Century Schoolbook" pitchFamily="18" charset="0"/>
              </a:rPr>
              <a:t> FƏSADLARI</a:t>
            </a:r>
            <a:r>
              <a:rPr lang="en-US" sz="2400" smtClean="0">
                <a:solidFill>
                  <a:srgbClr val="FF0000"/>
                </a:solidFill>
                <a:latin typeface="Century Schoolbook" pitchFamily="18" charset="0"/>
              </a:rPr>
              <a:t>:</a:t>
            </a:r>
            <a:endParaRPr lang="en-US" sz="2000" smtClean="0">
              <a:solidFill>
                <a:srgbClr val="FF0000"/>
              </a:solidFill>
            </a:endParaRPr>
          </a:p>
        </p:txBody>
      </p:sp>
      <p:sp>
        <p:nvSpPr>
          <p:cNvPr id="27651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914400" y="1600200"/>
            <a:ext cx="7543800" cy="4343400"/>
          </a:xfrm>
          <a:solidFill>
            <a:srgbClr val="FFFF99"/>
          </a:solidFill>
        </p:spPr>
        <p:txBody>
          <a:bodyPr/>
          <a:lstStyle/>
          <a:p>
            <a:pPr eaLnBrk="1" hangingPunct="1"/>
            <a:r>
              <a:rPr lang="en-US" sz="2400" smtClean="0"/>
              <a:t> </a:t>
            </a:r>
            <a:r>
              <a:rPr lang="en-US" sz="2400" smtClean="0">
                <a:solidFill>
                  <a:srgbClr val="3366CC"/>
                </a:solidFill>
                <a:latin typeface="Century Schoolbook" pitchFamily="18" charset="0"/>
              </a:rPr>
              <a:t>Ağ</a:t>
            </a:r>
            <a:r>
              <a:rPr lang="az-Latn-AZ" sz="2400" smtClean="0">
                <a:solidFill>
                  <a:srgbClr val="3366CC"/>
                </a:solidFill>
                <a:latin typeface="Century Schoolbook" pitchFamily="18" charset="0"/>
              </a:rPr>
              <a:t> </a:t>
            </a:r>
            <a:r>
              <a:rPr lang="en-US" sz="2400" smtClean="0">
                <a:solidFill>
                  <a:srgbClr val="3366CC"/>
                </a:solidFill>
                <a:latin typeface="Century Schoolbook" pitchFamily="18" charset="0"/>
              </a:rPr>
              <a:t>ciyərlərin ventilyasiya pozğunluğu</a:t>
            </a:r>
          </a:p>
          <a:p>
            <a:pPr eaLnBrk="1" hangingPunct="1"/>
            <a:r>
              <a:rPr lang="en-US" sz="2400" smtClean="0">
                <a:solidFill>
                  <a:srgbClr val="3366CC"/>
                </a:solidFill>
                <a:latin typeface="Century Schoolbook" pitchFamily="18" charset="0"/>
              </a:rPr>
              <a:t> DDL sindrom</a:t>
            </a:r>
          </a:p>
          <a:p>
            <a:pPr eaLnBrk="1" hangingPunct="1"/>
            <a:r>
              <a:rPr lang="en-US" sz="2400" smtClean="0">
                <a:solidFill>
                  <a:srgbClr val="3366CC"/>
                </a:solidFill>
                <a:latin typeface="Century Schoolbook" pitchFamily="18" charset="0"/>
              </a:rPr>
              <a:t> HELLP sindrom</a:t>
            </a:r>
          </a:p>
          <a:p>
            <a:pPr eaLnBrk="1" hangingPunct="1"/>
            <a:r>
              <a:rPr lang="az-Latn-AZ" sz="2400" smtClean="0">
                <a:solidFill>
                  <a:srgbClr val="3366CC"/>
                </a:solidFill>
                <a:latin typeface="Century Schoolbook" pitchFamily="18" charset="0"/>
              </a:rPr>
              <a:t> </a:t>
            </a:r>
            <a:r>
              <a:rPr lang="en-US" sz="2400" smtClean="0">
                <a:solidFill>
                  <a:srgbClr val="3366CC"/>
                </a:solidFill>
                <a:latin typeface="Century Schoolbook" pitchFamily="18" charset="0"/>
              </a:rPr>
              <a:t>Böyrək çatışma</a:t>
            </a:r>
            <a:r>
              <a:rPr lang="az-Latn-AZ" sz="2400" smtClean="0">
                <a:solidFill>
                  <a:srgbClr val="3366CC"/>
                </a:solidFill>
                <a:latin typeface="Century Schoolbook" pitchFamily="18" charset="0"/>
              </a:rPr>
              <a:t>ma</a:t>
            </a:r>
            <a:r>
              <a:rPr lang="en-US" sz="2400" smtClean="0">
                <a:solidFill>
                  <a:srgbClr val="3366CC"/>
                </a:solidFill>
                <a:latin typeface="Century Schoolbook" pitchFamily="18" charset="0"/>
              </a:rPr>
              <a:t>zlığı</a:t>
            </a:r>
          </a:p>
          <a:p>
            <a:pPr eaLnBrk="1" hangingPunct="1"/>
            <a:r>
              <a:rPr lang="en-US" sz="2400" smtClean="0">
                <a:solidFill>
                  <a:srgbClr val="3366CC"/>
                </a:solidFill>
                <a:latin typeface="Century Schoolbook" pitchFamily="18" charset="0"/>
              </a:rPr>
              <a:t> Ağciyər ödemi</a:t>
            </a:r>
          </a:p>
          <a:p>
            <a:pPr eaLnBrk="1" hangingPunct="1"/>
            <a:r>
              <a:rPr lang="en-US" sz="2400" smtClean="0">
                <a:solidFill>
                  <a:srgbClr val="3366CC"/>
                </a:solidFill>
                <a:latin typeface="Century Schoolbook" pitchFamily="18" charset="0"/>
              </a:rPr>
              <a:t> Böyüklərin kəskin respirator distress</a:t>
            </a:r>
            <a:r>
              <a:rPr lang="az-Latn-AZ" sz="2400" smtClean="0">
                <a:solidFill>
                  <a:srgbClr val="3366CC"/>
                </a:solidFill>
                <a:latin typeface="Century Schoolbook" pitchFamily="18" charset="0"/>
              </a:rPr>
              <a:t>  </a:t>
            </a:r>
            <a:r>
              <a:rPr lang="en-US" sz="2400" smtClean="0">
                <a:solidFill>
                  <a:srgbClr val="3366CC"/>
                </a:solidFill>
                <a:latin typeface="Century Schoolbook" pitchFamily="18" charset="0"/>
              </a:rPr>
              <a:t>sindromu</a:t>
            </a:r>
          </a:p>
          <a:p>
            <a:pPr eaLnBrk="1" hangingPunct="1"/>
            <a:r>
              <a:rPr lang="en-US" sz="2400" smtClean="0">
                <a:solidFill>
                  <a:srgbClr val="3366CC"/>
                </a:solidFill>
                <a:latin typeface="Century Schoolbook" pitchFamily="18" charset="0"/>
              </a:rPr>
              <a:t> Serebrovaskulyar ağırlaşmalar</a:t>
            </a:r>
          </a:p>
          <a:p>
            <a:pPr eaLnBrk="1" hangingPunct="1"/>
            <a:r>
              <a:rPr lang="en-US" sz="2400" smtClean="0">
                <a:solidFill>
                  <a:srgbClr val="3366CC"/>
                </a:solidFill>
                <a:latin typeface="Century Schoolbook" pitchFamily="18" charset="0"/>
              </a:rPr>
              <a:t> Ürəkdayanma</a:t>
            </a:r>
          </a:p>
          <a:p>
            <a:pPr eaLnBrk="1" hangingPunct="1"/>
            <a:r>
              <a:rPr lang="en-US" sz="2400" smtClean="0">
                <a:solidFill>
                  <a:srgbClr val="3366CC"/>
                </a:solidFill>
                <a:latin typeface="Century Schoolbook" pitchFamily="18" charset="0"/>
              </a:rPr>
              <a:t> Ölüm</a:t>
            </a:r>
          </a:p>
          <a:p>
            <a:pPr eaLnBrk="1" hangingPunct="1"/>
            <a:endParaRPr lang="en-US" sz="2400" smtClean="0">
              <a:solidFill>
                <a:srgbClr val="3366CC"/>
              </a:solidFill>
              <a:latin typeface="Century Schoolbook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57200"/>
            <a:ext cx="8382000" cy="609600"/>
          </a:xfrm>
          <a:solidFill>
            <a:srgbClr val="FFFF99"/>
          </a:solidFill>
        </p:spPr>
        <p:txBody>
          <a:bodyPr/>
          <a:lstStyle/>
          <a:p>
            <a:pPr eaLnBrk="1" hangingPunct="1"/>
            <a:r>
              <a:rPr lang="az-Latn-AZ" sz="2800" b="1" smtClean="0">
                <a:solidFill>
                  <a:srgbClr val="0000FF"/>
                </a:solidFill>
                <a:latin typeface="Century Schoolbook" pitchFamily="18" charset="0"/>
              </a:rPr>
              <a:t>Preeklampsiya üşün əsas diaqnostik meyar</a:t>
            </a:r>
            <a:endParaRPr lang="ru-RU" sz="2800" b="1" smtClean="0">
              <a:solidFill>
                <a:srgbClr val="0000FF"/>
              </a:solidFill>
              <a:latin typeface="Century Schoolbook" pitchFamily="18" charset="0"/>
            </a:endParaRP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600200"/>
            <a:ext cx="8305800" cy="4419600"/>
          </a:xfrm>
          <a:solidFill>
            <a:srgbClr val="CCFFFF"/>
          </a:solidFill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az-Latn-AZ" sz="2400" smtClean="0">
                <a:solidFill>
                  <a:srgbClr val="FF0000"/>
                </a:solidFill>
                <a:latin typeface="Century Schoolbook" pitchFamily="18" charset="0"/>
              </a:rPr>
              <a:t>Hamiləliyin 20 həftəsindən etibarən</a:t>
            </a:r>
          </a:p>
          <a:p>
            <a:pPr eaLnBrk="1" hangingPunct="1">
              <a:lnSpc>
                <a:spcPct val="90000"/>
              </a:lnSpc>
            </a:pPr>
            <a:r>
              <a:rPr lang="az-Latn-AZ" sz="2400" smtClean="0">
                <a:solidFill>
                  <a:srgbClr val="FF0000"/>
                </a:solidFill>
                <a:latin typeface="Century Schoolbook" pitchFamily="18" charset="0"/>
              </a:rPr>
              <a:t>Arterial təzyiqin yüksəlməsi  və</a:t>
            </a:r>
          </a:p>
          <a:p>
            <a:pPr eaLnBrk="1" hangingPunct="1">
              <a:lnSpc>
                <a:spcPct val="90000"/>
              </a:lnSpc>
            </a:pPr>
            <a:r>
              <a:rPr lang="az-Latn-AZ" sz="2400" smtClean="0">
                <a:solidFill>
                  <a:srgbClr val="FF0000"/>
                </a:solidFill>
                <a:latin typeface="Century Schoolbook" pitchFamily="18" charset="0"/>
              </a:rPr>
              <a:t>Proteinuriyadır.</a:t>
            </a:r>
            <a:endParaRPr lang="az-Latn-AZ" sz="2400" smtClean="0">
              <a:latin typeface="Century Schoolbook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az-Latn-AZ" sz="2400" smtClean="0">
                <a:solidFill>
                  <a:srgbClr val="0000FF"/>
                </a:solidFill>
                <a:latin typeface="Century Schoolbook" pitchFamily="18" charset="0"/>
              </a:rPr>
              <a:t>Arterial təzyiqin az artması və zəif proteinuriya kimi əlamətlər artıq diaqnostik meyar kimi qəbul edilmir.</a:t>
            </a:r>
            <a:r>
              <a:rPr lang="az-Latn-AZ" sz="2400" smtClean="0">
                <a:latin typeface="Century Schoolbook" pitchFamily="18" charset="0"/>
              </a:rPr>
              <a:t>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az-Latn-AZ" sz="2400" smtClean="0">
                <a:solidFill>
                  <a:srgbClr val="FF0000"/>
                </a:solidFill>
                <a:latin typeface="Century Schoolbook" pitchFamily="18" charset="0"/>
              </a:rPr>
              <a:t>Ağır preeklampsiya arterial təzyiqin nəzərə çarpacaq dərəcədə artması və yüksək proteinuriyanın meydana çıxması ilə sıciyyələnir.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az-Latn-AZ" sz="2400" smtClean="0">
                <a:solidFill>
                  <a:srgbClr val="008000"/>
                </a:solidFill>
                <a:latin typeface="Century Schoolbook" pitchFamily="18" charset="0"/>
              </a:rPr>
              <a:t>Ödemlərin əmələ gəlməsi və  artması ağır preeklampsiyaların mövcudluğunu və ya ağırlıq dərəcəsini əks etdirmir.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ru-RU" sz="2400" smtClean="0">
              <a:solidFill>
                <a:srgbClr val="008000"/>
              </a:solidFill>
              <a:latin typeface="Century Schoolbook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1785</Words>
  <Application>Microsoft Office PowerPoint</Application>
  <PresentationFormat>Экран (4:3)</PresentationFormat>
  <Paragraphs>248</Paragraphs>
  <Slides>24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Тема Office</vt:lpstr>
      <vt:lpstr>Azərbaycan  Respublikası  Səhiyyə  Nazirliyi Ə.Əliyev adına Azərbaycan Dövlət Həkimləri Təkmilləşdirmə İnstitutu</vt:lpstr>
      <vt:lpstr>Hestoz   (toksikoz, toksemiya,  hamiləlik nefropatiyası, hamiləlik hipertenziyası)   </vt:lpstr>
      <vt:lpstr>PREEKLAMPSIYA NƏDIR?</vt:lpstr>
      <vt:lpstr>EKLAMPSIYA NƏDIR?</vt:lpstr>
      <vt:lpstr> RISK FAKTORLARI</vt:lpstr>
      <vt:lpstr>XBT  ÜZRƏ TƏSNIFAT</vt:lpstr>
      <vt:lpstr>Q.M.Savelyeva tərəfinlən modifikasiya edilmiş Qoke (Goecke) şkalasının simptomları</vt:lpstr>
      <vt:lpstr>AĞIR  PREEKLAMPSIYANIN  VƏ EKLAMPSIYANIN  MÜMKÜN  FƏSADLARI:</vt:lpstr>
      <vt:lpstr>Preeklampsiya üşün əsas diaqnostik meyar</vt:lpstr>
      <vt:lpstr>Laborator müayinələr ağır preklampsiyaların idarə edilməsində qiymətli olsa da, bu günə qədər proqnostik cəhətdən etibarlı test yoxdur (B).</vt:lpstr>
      <vt:lpstr>PREEKLAMPSIYANIN                        DIAQNOSTIK    MEYARLARI</vt:lpstr>
      <vt:lpstr>PREEKLAMPSIYANIN                        DIAQNOSTIK    MEYARLARI</vt:lpstr>
      <vt:lpstr>Hamilə  qadınlarda  hipertenziyanın diferensiyasının alqoritmi</vt:lpstr>
      <vt:lpstr>EKLAMPSIYANIN GEDIŞI ELAMPSIYANIN GEDIŞINI 4 DÖVRƏ AYIRMAQ OLAR:</vt:lpstr>
      <vt:lpstr>EKLAMPSIYANIN GEDIŞI  (Davamı)</vt:lpstr>
      <vt:lpstr>DİFFERENSİAL DİAQNOSTİKA</vt:lpstr>
      <vt:lpstr>PREEKLAMPSIYA  VƏ  EKLAMPSIYA  VƏZIYYƏTINDƏ APARILAN  LABORATOR  MÜAYINƏLƏR:</vt:lpstr>
      <vt:lpstr>MÜALİCƏNİN ƏSAS İSTİQAMƏTLƏRİ</vt:lpstr>
      <vt:lpstr>AĞIR  PREEKLAMPSIYALARIN  APARILMASI (Manipulyasiyalar, müayinələr və laborator nəparət, bazis müalicəsi)</vt:lpstr>
      <vt:lpstr>AĞIR  PREEKLAMPSIYALARIN  APARILMASI (Davamı) (Manipulyasiyalar, müayinələr, laborator nəparət, bazis müalicəsi)</vt:lpstr>
      <vt:lpstr> </vt:lpstr>
      <vt:lpstr>PREEKLAMPSİYANIN    FƏSADLARININ MÜALİCƏSİ</vt:lpstr>
      <vt:lpstr>Preeklampsiya və eklampsiyalı qadınlarda anesteziyanın aparılması</vt:lpstr>
      <vt:lpstr>Doğuşdan (əməliyyatdan) sonra intensiv terapiyanın prinsipləri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Azərbaycan  Respublikası  Səhiyyə  Nazirliyi Ə.Əliyev adına Azərbaycan Dövlət Həkimləri Təkmilləşdirmə İnstitutu</dc:title>
  <dc:creator>Rena</dc:creator>
  <cp:lastModifiedBy>Rena</cp:lastModifiedBy>
  <cp:revision>3</cp:revision>
  <dcterms:created xsi:type="dcterms:W3CDTF">2014-12-29T10:06:09Z</dcterms:created>
  <dcterms:modified xsi:type="dcterms:W3CDTF">2014-12-29T11:06:30Z</dcterms:modified>
</cp:coreProperties>
</file>