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257" r:id="rId3"/>
    <p:sldId id="259" r:id="rId4"/>
    <p:sldId id="282" r:id="rId5"/>
    <p:sldId id="260" r:id="rId6"/>
    <p:sldId id="261" r:id="rId7"/>
    <p:sldId id="283" r:id="rId8"/>
    <p:sldId id="264" r:id="rId9"/>
    <p:sldId id="265" r:id="rId10"/>
    <p:sldId id="266" r:id="rId11"/>
    <p:sldId id="284"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2" d="100"/>
          <a:sy n="92" d="100"/>
        </p:scale>
        <p:origin x="-195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6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F18BAA4-0118-43F2-B89A-F211EF11F9BB}" type="datetimeFigureOut">
              <a:rPr lang="ru-RU" smtClean="0"/>
              <a:pPr/>
              <a:t>19.01.2015</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E2088D-AA2E-4407-9322-EAC8AADEF057}" type="slidenum">
              <a:rPr lang="ru-RU" smtClean="0"/>
              <a:pPr/>
              <a:t>‹#›</a:t>
            </a:fld>
            <a:endParaRPr lang="ru-RU"/>
          </a:p>
        </p:txBody>
      </p:sp>
    </p:spTree>
    <p:extLst>
      <p:ext uri="{BB962C8B-B14F-4D97-AF65-F5344CB8AC3E}">
        <p14:creationId xmlns:p14="http://schemas.microsoft.com/office/powerpoint/2010/main" val="5688800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7AC6C4-F8F0-4F01-9E8C-2ECDA08B0CF3}" type="datetimeFigureOut">
              <a:rPr lang="ru-RU" smtClean="0"/>
              <a:pPr/>
              <a:t>19.01.2015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AC45AF-997E-42DE-BD8E-D0B55DC3D918}" type="slidenum">
              <a:rPr lang="ru-RU" smtClean="0"/>
              <a:pPr/>
              <a:t>‹#›</a:t>
            </a:fld>
            <a:endParaRPr lang="ru-RU"/>
          </a:p>
        </p:txBody>
      </p:sp>
    </p:spTree>
    <p:extLst>
      <p:ext uri="{BB962C8B-B14F-4D97-AF65-F5344CB8AC3E}">
        <p14:creationId xmlns:p14="http://schemas.microsoft.com/office/powerpoint/2010/main" val="4030953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071563" y="4786313"/>
            <a:ext cx="4572000" cy="3429000"/>
          </a:xfrm>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45AC45AF-997E-42DE-BD8E-D0B55DC3D918}" type="slidenum">
              <a:rPr lang="ru-RU" smtClean="0"/>
              <a:pPr/>
              <a:t>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E1E23061-380D-47CB-98A7-FE2A61EC8A02}" type="datetimeFigureOut">
              <a:rPr lang="ru-RU" smtClean="0"/>
              <a:pPr/>
              <a:t>19.01.2015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6B62ACF9-D818-45C5-8535-17E6A1973C16}" type="slidenum">
              <a:rPr lang="ru-RU" smtClean="0"/>
              <a:pPr/>
              <a:t>‹#›</a:t>
            </a:fld>
            <a:endParaRPr lang="ru-RU"/>
          </a:p>
        </p:txBody>
      </p:sp>
    </p:spTree>
  </p:cSld>
  <p:clrMapOvr>
    <a:masterClrMapping/>
  </p:clrMapOvr>
  <p:transition>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1E23061-380D-47CB-98A7-FE2A61EC8A02}" type="datetimeFigureOut">
              <a:rPr lang="ru-RU" smtClean="0"/>
              <a:pPr/>
              <a:t>19.01.2015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62ACF9-D818-45C5-8535-17E6A1973C16}" type="slidenum">
              <a:rPr lang="ru-RU" smtClean="0"/>
              <a:pPr/>
              <a:t>‹#›</a:t>
            </a:fld>
            <a:endParaRPr lang="ru-RU"/>
          </a:p>
        </p:txBody>
      </p:sp>
    </p:spTree>
  </p:cSld>
  <p:clrMapOvr>
    <a:masterClrMapping/>
  </p:clrMapOvr>
  <p:transition>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1E23061-380D-47CB-98A7-FE2A61EC8A02}" type="datetimeFigureOut">
              <a:rPr lang="ru-RU" smtClean="0"/>
              <a:pPr/>
              <a:t>19.01.2015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62ACF9-D818-45C5-8535-17E6A1973C16}" type="slidenum">
              <a:rPr lang="ru-RU" smtClean="0"/>
              <a:pPr/>
              <a:t>‹#›</a:t>
            </a:fld>
            <a:endParaRPr lang="ru-RU"/>
          </a:p>
        </p:txBody>
      </p:sp>
    </p:spTree>
  </p:cSld>
  <p:clrMapOvr>
    <a:masterClrMapping/>
  </p:clrMapOvr>
  <p:transition>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1E23061-380D-47CB-98A7-FE2A61EC8A02}" type="datetimeFigureOut">
              <a:rPr lang="ru-RU" smtClean="0"/>
              <a:pPr/>
              <a:t>19.01.2015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62ACF9-D818-45C5-8535-17E6A1973C16}" type="slidenum">
              <a:rPr lang="ru-RU" smtClean="0"/>
              <a:pPr/>
              <a:t>‹#›</a:t>
            </a:fld>
            <a:endParaRPr lang="ru-RU"/>
          </a:p>
        </p:txBody>
      </p:sp>
    </p:spTree>
  </p:cSld>
  <p:clrMapOvr>
    <a:masterClrMapping/>
  </p:clrMapOvr>
  <p:transition>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E1E23061-380D-47CB-98A7-FE2A61EC8A02}" type="datetimeFigureOut">
              <a:rPr lang="ru-RU" smtClean="0"/>
              <a:pPr/>
              <a:t>19.01.2015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62ACF9-D818-45C5-8535-17E6A1973C16}" type="slidenum">
              <a:rPr lang="ru-RU" smtClean="0"/>
              <a:pPr/>
              <a:t>‹#›</a:t>
            </a:fld>
            <a:endParaRPr lang="ru-RU"/>
          </a:p>
        </p:txBody>
      </p:sp>
    </p:spTree>
  </p:cSld>
  <p:clrMapOvr>
    <a:masterClrMapping/>
  </p:clrMapOvr>
  <p:transition>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E1E23061-380D-47CB-98A7-FE2A61EC8A02}" type="datetimeFigureOut">
              <a:rPr lang="ru-RU" smtClean="0"/>
              <a:pPr/>
              <a:t>19.01.2015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B62ACF9-D818-45C5-8535-17E6A1973C16}" type="slidenum">
              <a:rPr lang="ru-RU" smtClean="0"/>
              <a:pPr/>
              <a:t>‹#›</a:t>
            </a:fld>
            <a:endParaRPr lang="ru-RU"/>
          </a:p>
        </p:txBody>
      </p:sp>
    </p:spTree>
  </p:cSld>
  <p:clrMapOvr>
    <a:masterClrMapping/>
  </p:clrMapOvr>
  <p:transition>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E1E23061-380D-47CB-98A7-FE2A61EC8A02}" type="datetimeFigureOut">
              <a:rPr lang="ru-RU" smtClean="0"/>
              <a:pPr/>
              <a:t>19.01.2015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B62ACF9-D818-45C5-8535-17E6A1973C16}" type="slidenum">
              <a:rPr lang="ru-RU" smtClean="0"/>
              <a:pPr/>
              <a:t>‹#›</a:t>
            </a:fld>
            <a:endParaRPr lang="ru-RU"/>
          </a:p>
        </p:txBody>
      </p:sp>
    </p:spTree>
  </p:cSld>
  <p:clrMapOvr>
    <a:masterClrMapping/>
  </p:clrMapOvr>
  <p:transition>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E1E23061-380D-47CB-98A7-FE2A61EC8A02}" type="datetimeFigureOut">
              <a:rPr lang="ru-RU" smtClean="0"/>
              <a:pPr/>
              <a:t>19.01.2015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B62ACF9-D818-45C5-8535-17E6A1973C16}" type="slidenum">
              <a:rPr lang="ru-RU" smtClean="0"/>
              <a:pPr/>
              <a:t>‹#›</a:t>
            </a:fld>
            <a:endParaRPr lang="ru-RU"/>
          </a:p>
        </p:txBody>
      </p:sp>
    </p:spTree>
  </p:cSld>
  <p:clrMapOvr>
    <a:masterClrMapping/>
  </p:clrMapOvr>
  <p:transition>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1E23061-380D-47CB-98A7-FE2A61EC8A02}" type="datetimeFigureOut">
              <a:rPr lang="ru-RU" smtClean="0"/>
              <a:pPr/>
              <a:t>19.01.2015</a:t>
            </a:fld>
            <a:endParaRPr lang="ru-RU"/>
          </a:p>
        </p:txBody>
      </p:sp>
      <p:sp>
        <p:nvSpPr>
          <p:cNvPr id="3" name="Нижний колонтитул 2"/>
          <p:cNvSpPr>
            <a:spLocks noGrp="1"/>
          </p:cNvSpPr>
          <p:nvPr>
            <p:ph type="ftr" sz="quarter" idx="11"/>
          </p:nvPr>
        </p:nvSpPr>
        <p:spPr>
          <a:xfrm>
            <a:off x="2667000" y="500042"/>
            <a:ext cx="3352800" cy="6221433"/>
          </a:xfrm>
        </p:spPr>
        <p:txBody>
          <a:bodyPr/>
          <a:lstStyle/>
          <a:p>
            <a:endParaRPr lang="ru-RU" dirty="0"/>
          </a:p>
        </p:txBody>
      </p:sp>
      <p:sp>
        <p:nvSpPr>
          <p:cNvPr id="4" name="Номер слайда 3"/>
          <p:cNvSpPr>
            <a:spLocks noGrp="1"/>
          </p:cNvSpPr>
          <p:nvPr>
            <p:ph type="sldNum" sz="quarter" idx="12"/>
          </p:nvPr>
        </p:nvSpPr>
        <p:spPr/>
        <p:txBody>
          <a:bodyPr/>
          <a:lstStyle/>
          <a:p>
            <a:fld id="{6B62ACF9-D818-45C5-8535-17E6A1973C16}" type="slidenum">
              <a:rPr lang="ru-RU" smtClean="0"/>
              <a:pPr/>
              <a:t>‹#›</a:t>
            </a:fld>
            <a:endParaRPr lang="ru-RU"/>
          </a:p>
        </p:txBody>
      </p:sp>
    </p:spTree>
  </p:cSld>
  <p:clrMapOvr>
    <a:masterClrMapping/>
  </p:clrMapOvr>
  <p:transition>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E1E23061-380D-47CB-98A7-FE2A61EC8A02}" type="datetimeFigureOut">
              <a:rPr lang="ru-RU" smtClean="0"/>
              <a:pPr/>
              <a:t>19.01.2015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B62ACF9-D818-45C5-8535-17E6A1973C16}" type="slidenum">
              <a:rPr lang="ru-RU" smtClean="0"/>
              <a:pPr/>
              <a:t>‹#›</a:t>
            </a:fld>
            <a:endParaRPr lang="ru-RU"/>
          </a:p>
        </p:txBody>
      </p:sp>
    </p:spTree>
  </p:cSld>
  <p:clrMapOvr>
    <a:masterClrMapping/>
  </p:clrMapOvr>
  <p:transition>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E1E23061-380D-47CB-98A7-FE2A61EC8A02}" type="datetimeFigureOut">
              <a:rPr lang="ru-RU" smtClean="0"/>
              <a:pPr/>
              <a:t>19.01.2015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6B62ACF9-D818-45C5-8535-17E6A1973C16}"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1E23061-380D-47CB-98A7-FE2A61EC8A02}" type="datetimeFigureOut">
              <a:rPr lang="ru-RU" smtClean="0"/>
              <a:pPr/>
              <a:t>19.01.2015</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B62ACF9-D818-45C5-8535-17E6A1973C16}"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circl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err="1"/>
              <a:t>Bronxial</a:t>
            </a:r>
            <a:r>
              <a:rPr lang="en-US" dirty="0"/>
              <a:t> </a:t>
            </a:r>
            <a:r>
              <a:rPr lang="en-US" dirty="0" err="1"/>
              <a:t>astma</a:t>
            </a:r>
            <a:r>
              <a:rPr lang="az-Latn-AZ" dirty="0"/>
              <a:t>.</a:t>
            </a:r>
            <a:r>
              <a:rPr lang="ru-RU" dirty="0"/>
              <a:t/>
            </a:r>
            <a:br>
              <a:rPr lang="ru-RU" dirty="0"/>
            </a:br>
            <a:endParaRPr lang="ru-RU" dirty="0"/>
          </a:p>
        </p:txBody>
      </p:sp>
      <p:sp>
        <p:nvSpPr>
          <p:cNvPr id="3" name="Подзаголовок 2"/>
          <p:cNvSpPr>
            <a:spLocks noGrp="1"/>
          </p:cNvSpPr>
          <p:nvPr>
            <p:ph type="subTitle" idx="1"/>
          </p:nvPr>
        </p:nvSpPr>
        <p:spPr>
          <a:xfrm flipV="1">
            <a:off x="8001024" y="4981134"/>
            <a:ext cx="387072" cy="90939"/>
          </a:xfrm>
        </p:spPr>
        <p:txBody>
          <a:bodyPr>
            <a:normAutofit fontScale="25000" lnSpcReduction="20000"/>
          </a:bodyPr>
          <a:lstStyle/>
          <a:p>
            <a:endParaRPr lang="ru-RU" dirty="0"/>
          </a:p>
        </p:txBody>
      </p:sp>
    </p:spTree>
  </p:cSld>
  <p:clrMapOvr>
    <a:masterClrMapping/>
  </p:clrMapOvr>
  <p:transition>
    <p:circl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97634"/>
          </a:xfrm>
        </p:spPr>
        <p:txBody>
          <a:bodyPr>
            <a:normAutofit fontScale="90000"/>
          </a:bodyPr>
          <a:lstStyle/>
          <a:p>
            <a:pPr algn="l"/>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4000" b="1" dirty="0" err="1" smtClean="0">
                <a:solidFill>
                  <a:schemeClr val="tx1"/>
                </a:solidFill>
                <a:latin typeface="Times New Roman" pitchFamily="18" charset="0"/>
                <a:cs typeface="Times New Roman" pitchFamily="18" charset="0"/>
              </a:rPr>
              <a:t>Klinika</a:t>
            </a:r>
            <a:r>
              <a:rPr lang="en-US" sz="4000" b="1" dirty="0" smtClean="0">
                <a:solidFill>
                  <a:schemeClr val="tx1"/>
                </a:solidFill>
                <a:latin typeface="Times New Roman" pitchFamily="18" charset="0"/>
                <a:cs typeface="Times New Roman" pitchFamily="18" charset="0"/>
              </a:rPr>
              <a:t>.</a:t>
            </a:r>
            <a:r>
              <a:rPr lang="ru-RU" sz="3600" dirty="0" smtClean="0">
                <a:solidFill>
                  <a:schemeClr val="tx1"/>
                </a:solidFill>
                <a:latin typeface="Times New Roman" pitchFamily="18" charset="0"/>
                <a:cs typeface="Times New Roman" pitchFamily="18" charset="0"/>
              </a:rPr>
              <a:t/>
            </a:r>
            <a:br>
              <a:rPr lang="ru-RU" sz="3600" dirty="0" smtClean="0">
                <a:solidFill>
                  <a:schemeClr val="tx1"/>
                </a:solidFill>
                <a:latin typeface="Times New Roman" pitchFamily="18" charset="0"/>
                <a:cs typeface="Times New Roman" pitchFamily="18" charset="0"/>
              </a:rPr>
            </a:br>
            <a:r>
              <a:rPr lang="en-US" sz="3600" dirty="0" err="1" smtClean="0">
                <a:solidFill>
                  <a:schemeClr val="tx1"/>
                </a:solidFill>
                <a:latin typeface="Times New Roman" pitchFamily="18" charset="0"/>
                <a:cs typeface="Times New Roman" pitchFamily="18" charset="0"/>
              </a:rPr>
              <a:t>Xəstələr</a:t>
            </a:r>
            <a:r>
              <a:rPr lang="en-US" sz="3600" dirty="0" smtClean="0">
                <a:solidFill>
                  <a:schemeClr val="tx1"/>
                </a:solidFill>
                <a:latin typeface="Times New Roman" pitchFamily="18" charset="0"/>
                <a:cs typeface="Times New Roman" pitchFamily="18" charset="0"/>
              </a:rPr>
              <a:t> fit </a:t>
            </a:r>
            <a:r>
              <a:rPr lang="en-US" sz="3600" dirty="0" err="1" smtClean="0">
                <a:solidFill>
                  <a:schemeClr val="tx1"/>
                </a:solidFill>
                <a:latin typeface="Times New Roman" pitchFamily="18" charset="0"/>
                <a:cs typeface="Times New Roman" pitchFamily="18" charset="0"/>
              </a:rPr>
              <a:t>verən</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tənəffüsdən</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öskürəkdən</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hava</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çatmamazlığından</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döş</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qəfəsinin</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sıxılmasından</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şikayət</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edirlər</a:t>
            </a:r>
            <a:r>
              <a:rPr lang="en-US" sz="3600" dirty="0" smtClean="0">
                <a:solidFill>
                  <a:schemeClr val="tx1"/>
                </a:solidFill>
                <a:latin typeface="Times New Roman" pitchFamily="18" charset="0"/>
                <a:cs typeface="Times New Roman" pitchFamily="18" charset="0"/>
              </a:rPr>
              <a:t>. </a:t>
            </a:r>
            <a:br>
              <a:rPr lang="en-US" sz="3600" dirty="0" smtClean="0">
                <a:solidFill>
                  <a:schemeClr val="tx1"/>
                </a:solidFill>
                <a:latin typeface="Times New Roman" pitchFamily="18" charset="0"/>
                <a:cs typeface="Times New Roman" pitchFamily="18" charset="0"/>
              </a:rPr>
            </a:br>
            <a:r>
              <a:rPr lang="en-US" sz="3600" dirty="0" smtClean="0">
                <a:solidFill>
                  <a:schemeClr val="tx1"/>
                </a:solidFill>
                <a:latin typeface="Times New Roman" pitchFamily="18" charset="0"/>
                <a:cs typeface="Times New Roman" pitchFamily="18" charset="0"/>
              </a:rPr>
              <a:t/>
            </a:r>
            <a:br>
              <a:rPr lang="en-US" sz="3600" dirty="0" smtClean="0">
                <a:solidFill>
                  <a:schemeClr val="tx1"/>
                </a:solidFill>
                <a:latin typeface="Times New Roman" pitchFamily="18" charset="0"/>
                <a:cs typeface="Times New Roman" pitchFamily="18" charset="0"/>
              </a:rPr>
            </a:br>
            <a:r>
              <a:rPr lang="en-US" sz="3600" dirty="0" err="1" smtClean="0">
                <a:solidFill>
                  <a:schemeClr val="tx1"/>
                </a:solidFill>
                <a:latin typeface="Times New Roman" pitchFamily="18" charset="0"/>
                <a:cs typeface="Times New Roman" pitchFamily="18" charset="0"/>
              </a:rPr>
              <a:t>Xəstəliyin</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klinikasında</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əsas</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rolu</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tutmalar</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oynayır</a:t>
            </a:r>
            <a:r>
              <a:rPr lang="en-US" sz="3600" dirty="0" smtClean="0">
                <a:solidFill>
                  <a:schemeClr val="tx1"/>
                </a:solidFill>
                <a:latin typeface="Times New Roman" pitchFamily="18" charset="0"/>
                <a:cs typeface="Times New Roman" pitchFamily="18" charset="0"/>
              </a:rPr>
              <a:t>. </a:t>
            </a:r>
            <a:br>
              <a:rPr lang="en-US" sz="3600" dirty="0" smtClean="0">
                <a:solidFill>
                  <a:schemeClr val="tx1"/>
                </a:solidFill>
                <a:latin typeface="Times New Roman" pitchFamily="18" charset="0"/>
                <a:cs typeface="Times New Roman" pitchFamily="18" charset="0"/>
              </a:rPr>
            </a:br>
            <a:r>
              <a:rPr lang="en-US" sz="3600" dirty="0" err="1" smtClean="0">
                <a:solidFill>
                  <a:schemeClr val="tx1"/>
                </a:solidFill>
                <a:latin typeface="Times New Roman" pitchFamily="18" charset="0"/>
                <a:cs typeface="Times New Roman" pitchFamily="18" charset="0"/>
              </a:rPr>
              <a:t>Xəstəliyin</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əvvəlində</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tutmalar</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qısa</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müddətli</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olub</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bir</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neçə</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dəqiqədən</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yarım</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saata</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qədər</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davam</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edir</a:t>
            </a:r>
            <a:r>
              <a:rPr lang="en-US" sz="3600" dirty="0" smtClean="0">
                <a:solidFill>
                  <a:schemeClr val="tx1"/>
                </a:solidFill>
                <a:latin typeface="Times New Roman" pitchFamily="18" charset="0"/>
                <a:cs typeface="Times New Roman" pitchFamily="18" charset="0"/>
              </a:rPr>
              <a:t>. </a:t>
            </a:r>
            <a:br>
              <a:rPr lang="en-US" sz="3600" dirty="0" smtClean="0">
                <a:solidFill>
                  <a:schemeClr val="tx1"/>
                </a:solidFill>
                <a:latin typeface="Times New Roman" pitchFamily="18" charset="0"/>
                <a:cs typeface="Times New Roman" pitchFamily="18" charset="0"/>
              </a:rPr>
            </a:br>
            <a:r>
              <a:rPr lang="en-US" sz="3600" dirty="0" err="1" smtClean="0">
                <a:solidFill>
                  <a:schemeClr val="tx1"/>
                </a:solidFill>
                <a:latin typeface="Times New Roman" pitchFamily="18" charset="0"/>
                <a:cs typeface="Times New Roman" pitchFamily="18" charset="0"/>
              </a:rPr>
              <a:t>Sonralar</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daha</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uzun</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sürüb</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sutkalarla</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davam</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edə</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və</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astmatik</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statusa</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keçə</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bilər</a:t>
            </a:r>
            <a:r>
              <a:rPr lang="en-US" sz="3600" dirty="0" smtClean="0">
                <a:solidFill>
                  <a:schemeClr val="tx1"/>
                </a:solidFill>
                <a:latin typeface="Times New Roman" pitchFamily="18" charset="0"/>
                <a:cs typeface="Times New Roman" pitchFamily="18" charset="0"/>
              </a:rPr>
              <a:t>.</a:t>
            </a:r>
            <a:r>
              <a:rPr lang="ru-RU" dirty="0" smtClean="0">
                <a:solidFill>
                  <a:schemeClr val="tx1"/>
                </a:solidFill>
              </a:rPr>
              <a:t/>
            </a:r>
            <a:br>
              <a:rPr lang="ru-RU" dirty="0" smtClean="0">
                <a:solidFill>
                  <a:schemeClr val="tx1"/>
                </a:solidFill>
              </a:rPr>
            </a:br>
            <a:r>
              <a:rPr lang="en-US" dirty="0" smtClean="0"/>
              <a:t/>
            </a:r>
            <a:br>
              <a:rPr lang="en-US" dirty="0" smtClean="0"/>
            </a:br>
            <a:endParaRPr lang="ru-RU" dirty="0"/>
          </a:p>
        </p:txBody>
      </p:sp>
    </p:spTree>
  </p:cSld>
  <p:clrMapOvr>
    <a:masterClrMapping/>
  </p:clrMapOvr>
  <p:transition>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http://net-allergii.ru/files/broh_astma.jpg"/>
          <p:cNvPicPr/>
          <p:nvPr/>
        </p:nvPicPr>
        <p:blipFill>
          <a:blip r:embed="rId2"/>
          <a:srcRect/>
          <a:stretch>
            <a:fillRect/>
          </a:stretch>
        </p:blipFill>
        <p:spPr bwMode="auto">
          <a:xfrm>
            <a:off x="1142976" y="714356"/>
            <a:ext cx="6786610" cy="5786478"/>
          </a:xfrm>
          <a:prstGeom prst="rect">
            <a:avLst/>
          </a:prstGeom>
          <a:noFill/>
          <a:ln w="9525">
            <a:noFill/>
            <a:miter lim="800000"/>
            <a:headEnd/>
            <a:tailEnd/>
          </a:ln>
        </p:spPr>
      </p:pic>
    </p:spTree>
  </p:cSld>
  <p:clrMapOvr>
    <a:masterClrMapping/>
  </p:clrMapOvr>
  <p:transition>
    <p:circl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571480"/>
            <a:ext cx="8286808" cy="5929354"/>
          </a:xfrm>
        </p:spPr>
        <p:txBody>
          <a:bodyPr>
            <a:normAutofit fontScale="90000"/>
          </a:bodyPr>
          <a:lstStyle/>
          <a:p>
            <a:pPr algn="l"/>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sz="3100" b="1" i="1" u="sng" dirty="0" err="1" smtClean="0">
                <a:solidFill>
                  <a:schemeClr val="tx1"/>
                </a:solidFill>
                <a:latin typeface="Times New Roman" pitchFamily="18" charset="0"/>
                <a:cs typeface="Times New Roman" pitchFamily="18" charset="0"/>
              </a:rPr>
              <a:t>Astma</a:t>
            </a:r>
            <a:r>
              <a:rPr lang="en-US" sz="3100" b="1" i="1" u="sng" dirty="0" smtClean="0">
                <a:solidFill>
                  <a:schemeClr val="tx1"/>
                </a:solidFill>
                <a:latin typeface="Times New Roman" pitchFamily="18" charset="0"/>
                <a:cs typeface="Times New Roman" pitchFamily="18" charset="0"/>
              </a:rPr>
              <a:t> </a:t>
            </a:r>
            <a:r>
              <a:rPr lang="en-US" sz="3100" b="1" i="1" u="sng" dirty="0" err="1" smtClean="0">
                <a:solidFill>
                  <a:schemeClr val="tx1"/>
                </a:solidFill>
                <a:latin typeface="Times New Roman" pitchFamily="18" charset="0"/>
                <a:cs typeface="Times New Roman" pitchFamily="18" charset="0"/>
              </a:rPr>
              <a:t>üçün</a:t>
            </a:r>
            <a:r>
              <a:rPr lang="en-US" sz="3100" b="1" i="1" u="sng" dirty="0" smtClean="0">
                <a:solidFill>
                  <a:schemeClr val="tx1"/>
                </a:solidFill>
                <a:latin typeface="Times New Roman" pitchFamily="18" charset="0"/>
                <a:cs typeface="Times New Roman" pitchFamily="18" charset="0"/>
              </a:rPr>
              <a:t> </a:t>
            </a:r>
            <a:r>
              <a:rPr lang="en-US" sz="3100" b="1" i="1" u="sng" dirty="0" err="1" smtClean="0">
                <a:solidFill>
                  <a:schemeClr val="tx1"/>
                </a:solidFill>
                <a:latin typeface="Times New Roman" pitchFamily="18" charset="0"/>
                <a:cs typeface="Times New Roman" pitchFamily="18" charset="0"/>
              </a:rPr>
              <a:t>xarakter</a:t>
            </a:r>
            <a:r>
              <a:rPr lang="en-US" sz="3100" b="1" i="1" u="sng" dirty="0" smtClean="0">
                <a:solidFill>
                  <a:schemeClr val="tx1"/>
                </a:solidFill>
                <a:latin typeface="Times New Roman" pitchFamily="18" charset="0"/>
                <a:cs typeface="Times New Roman" pitchFamily="18" charset="0"/>
              </a:rPr>
              <a:t> </a:t>
            </a:r>
            <a:r>
              <a:rPr lang="en-US" sz="3100" b="1" i="1" u="sng" dirty="0" err="1" smtClean="0">
                <a:solidFill>
                  <a:schemeClr val="tx1"/>
                </a:solidFill>
                <a:latin typeface="Times New Roman" pitchFamily="18" charset="0"/>
                <a:cs typeface="Times New Roman" pitchFamily="18" charset="0"/>
              </a:rPr>
              <a:t>olan</a:t>
            </a:r>
            <a:r>
              <a:rPr lang="en-US" sz="3100" b="1" i="1" u="sng" dirty="0" smtClean="0">
                <a:solidFill>
                  <a:schemeClr val="tx1"/>
                </a:solidFill>
                <a:latin typeface="Times New Roman" pitchFamily="18" charset="0"/>
                <a:cs typeface="Times New Roman" pitchFamily="18" charset="0"/>
              </a:rPr>
              <a:t> </a:t>
            </a:r>
            <a:r>
              <a:rPr lang="en-US" sz="3100" b="1" i="1" u="sng" dirty="0" err="1" smtClean="0">
                <a:solidFill>
                  <a:schemeClr val="tx1"/>
                </a:solidFill>
                <a:latin typeface="Times New Roman" pitchFamily="18" charset="0"/>
                <a:cs typeface="Times New Roman" pitchFamily="18" charset="0"/>
              </a:rPr>
              <a:t>simptomlar</a:t>
            </a:r>
            <a:r>
              <a:rPr lang="en-US" sz="3100" b="1" i="1" u="sng" dirty="0" smtClean="0">
                <a:solidFill>
                  <a:schemeClr val="tx1"/>
                </a:solidFill>
                <a:latin typeface="Times New Roman" pitchFamily="18" charset="0"/>
                <a:cs typeface="Times New Roman" pitchFamily="18" charset="0"/>
              </a:rPr>
              <a:t> </a:t>
            </a:r>
            <a:r>
              <a:rPr lang="en-US" sz="3100" b="1" i="1" u="sng" dirty="0" err="1" smtClean="0">
                <a:solidFill>
                  <a:schemeClr val="tx1"/>
                </a:solidFill>
                <a:latin typeface="Times New Roman" pitchFamily="18" charset="0"/>
                <a:cs typeface="Times New Roman" pitchFamily="18" charset="0"/>
              </a:rPr>
              <a:t>triadası</a:t>
            </a:r>
            <a:r>
              <a:rPr lang="en-US" sz="3100" b="1" i="1" u="sng" dirty="0" smtClean="0">
                <a:solidFill>
                  <a:schemeClr val="tx1"/>
                </a:solidFill>
                <a:latin typeface="Times New Roman" pitchFamily="18" charset="0"/>
                <a:cs typeface="Times New Roman" pitchFamily="18" charset="0"/>
              </a:rPr>
              <a:t>: </a:t>
            </a:r>
            <a:r>
              <a:rPr lang="en-US" sz="3100" b="1" i="1" u="sng" dirty="0" err="1" smtClean="0">
                <a:solidFill>
                  <a:schemeClr val="tx1"/>
                </a:solidFill>
                <a:latin typeface="Times New Roman" pitchFamily="18" charset="0"/>
                <a:cs typeface="Times New Roman" pitchFamily="18" charset="0"/>
              </a:rPr>
              <a:t>tənəffüsün</a:t>
            </a:r>
            <a:r>
              <a:rPr lang="en-US" sz="3100" b="1" i="1" u="sng" dirty="0" smtClean="0">
                <a:solidFill>
                  <a:schemeClr val="tx1"/>
                </a:solidFill>
                <a:latin typeface="Times New Roman" pitchFamily="18" charset="0"/>
                <a:cs typeface="Times New Roman" pitchFamily="18" charset="0"/>
              </a:rPr>
              <a:t> </a:t>
            </a:r>
            <a:r>
              <a:rPr lang="en-US" sz="3100" b="1" i="1" u="sng" dirty="0" err="1" smtClean="0">
                <a:solidFill>
                  <a:schemeClr val="tx1"/>
                </a:solidFill>
                <a:latin typeface="Times New Roman" pitchFamily="18" charset="0"/>
                <a:cs typeface="Times New Roman" pitchFamily="18" charset="0"/>
              </a:rPr>
              <a:t>pozulması</a:t>
            </a:r>
            <a:r>
              <a:rPr lang="en-US" sz="3100" b="1" i="1" u="sng" dirty="0" smtClean="0">
                <a:solidFill>
                  <a:schemeClr val="tx1"/>
                </a:solidFill>
                <a:latin typeface="Times New Roman" pitchFamily="18" charset="0"/>
                <a:cs typeface="Times New Roman" pitchFamily="18" charset="0"/>
              </a:rPr>
              <a:t>, </a:t>
            </a:r>
            <a:r>
              <a:rPr lang="az-Latn-AZ" sz="3100" b="1" i="1" u="sng" dirty="0" smtClean="0">
                <a:solidFill>
                  <a:schemeClr val="tx1"/>
                </a:solidFill>
                <a:latin typeface="Times New Roman" pitchFamily="18" charset="0"/>
                <a:cs typeface="Times New Roman" pitchFamily="18" charset="0"/>
              </a:rPr>
              <a:t> </a:t>
            </a:r>
            <a:r>
              <a:rPr lang="en-US" sz="3100" b="1" i="1" u="sng" dirty="0" err="1" smtClean="0">
                <a:solidFill>
                  <a:schemeClr val="tx1"/>
                </a:solidFill>
                <a:latin typeface="Times New Roman" pitchFamily="18" charset="0"/>
                <a:cs typeface="Times New Roman" pitchFamily="18" charset="0"/>
              </a:rPr>
              <a:t>öskürək</a:t>
            </a:r>
            <a:r>
              <a:rPr lang="en-US" sz="3100" b="1" i="1" u="sng" dirty="0" smtClean="0">
                <a:solidFill>
                  <a:schemeClr val="tx1"/>
                </a:solidFill>
                <a:latin typeface="Times New Roman" pitchFamily="18" charset="0"/>
                <a:cs typeface="Times New Roman" pitchFamily="18" charset="0"/>
              </a:rPr>
              <a:t> </a:t>
            </a:r>
            <a:r>
              <a:rPr lang="az-Latn-AZ" sz="3100" b="1" i="1" u="sng" dirty="0" smtClean="0">
                <a:solidFill>
                  <a:schemeClr val="tx1"/>
                </a:solidFill>
                <a:latin typeface="Times New Roman" pitchFamily="18" charset="0"/>
                <a:cs typeface="Times New Roman" pitchFamily="18" charset="0"/>
              </a:rPr>
              <a:t> </a:t>
            </a:r>
            <a:r>
              <a:rPr lang="en-US" sz="3100" b="1" i="1" u="sng" dirty="0" err="1" smtClean="0">
                <a:solidFill>
                  <a:schemeClr val="tx1"/>
                </a:solidFill>
                <a:latin typeface="Times New Roman" pitchFamily="18" charset="0"/>
                <a:cs typeface="Times New Roman" pitchFamily="18" charset="0"/>
              </a:rPr>
              <a:t>və</a:t>
            </a:r>
            <a:r>
              <a:rPr lang="en-US" sz="3100" b="1" i="1" u="sng" dirty="0" smtClean="0">
                <a:solidFill>
                  <a:schemeClr val="tx1"/>
                </a:solidFill>
                <a:latin typeface="Times New Roman" pitchFamily="18" charset="0"/>
                <a:cs typeface="Times New Roman" pitchFamily="18" charset="0"/>
              </a:rPr>
              <a:t> </a:t>
            </a:r>
            <a:r>
              <a:rPr lang="az-Latn-AZ" sz="3100" b="1" i="1" u="sng" dirty="0" smtClean="0">
                <a:solidFill>
                  <a:schemeClr val="tx1"/>
                </a:solidFill>
                <a:latin typeface="Times New Roman" pitchFamily="18" charset="0"/>
                <a:cs typeface="Times New Roman" pitchFamily="18" charset="0"/>
              </a:rPr>
              <a:t> </a:t>
            </a:r>
            <a:r>
              <a:rPr lang="en-US" sz="3100" b="1" i="1" u="sng" dirty="0" err="1" smtClean="0">
                <a:solidFill>
                  <a:schemeClr val="tx1"/>
                </a:solidFill>
                <a:latin typeface="Times New Roman" pitchFamily="18" charset="0"/>
                <a:cs typeface="Times New Roman" pitchFamily="18" charset="0"/>
              </a:rPr>
              <a:t>xırıltı</a:t>
            </a:r>
            <a:r>
              <a:rPr lang="en-US" sz="3100" b="1" i="1" u="sng" dirty="0" smtClean="0">
                <a:solidFill>
                  <a:schemeClr val="tx1"/>
                </a:solidFill>
                <a:latin typeface="Times New Roman" pitchFamily="18" charset="0"/>
                <a:cs typeface="Times New Roman" pitchFamily="18" charset="0"/>
              </a:rPr>
              <a:t>.</a:t>
            </a:r>
            <a:r>
              <a:rPr lang="en-US" sz="3100" dirty="0" smtClean="0">
                <a:solidFill>
                  <a:schemeClr val="tx1"/>
                </a:solidFill>
                <a:latin typeface="Times New Roman" pitchFamily="18" charset="0"/>
                <a:cs typeface="Times New Roman" pitchFamily="18" charset="0"/>
              </a:rPr>
              <a:t/>
            </a:r>
            <a:br>
              <a:rPr lang="en-US" sz="3100" dirty="0" smtClean="0">
                <a:solidFill>
                  <a:schemeClr val="tx1"/>
                </a:solidFill>
                <a:latin typeface="Times New Roman" pitchFamily="18" charset="0"/>
                <a:cs typeface="Times New Roman" pitchFamily="18" charset="0"/>
              </a:rPr>
            </a:br>
            <a:r>
              <a:rPr lang="ru-RU" sz="3100" dirty="0" smtClean="0">
                <a:solidFill>
                  <a:schemeClr val="tx1"/>
                </a:solidFill>
                <a:latin typeface="Times New Roman" pitchFamily="18" charset="0"/>
                <a:cs typeface="Times New Roman" pitchFamily="18" charset="0"/>
              </a:rPr>
              <a:t/>
            </a:r>
            <a:br>
              <a:rPr lang="ru-RU" sz="3100" dirty="0" smtClean="0">
                <a:solidFill>
                  <a:schemeClr val="tx1"/>
                </a:solidFill>
                <a:latin typeface="Times New Roman" pitchFamily="18" charset="0"/>
                <a:cs typeface="Times New Roman" pitchFamily="18" charset="0"/>
              </a:rPr>
            </a:br>
            <a:r>
              <a:rPr lang="en-US" sz="3100" dirty="0" err="1" smtClean="0">
                <a:solidFill>
                  <a:schemeClr val="tx1"/>
                </a:solidFill>
                <a:latin typeface="Times New Roman" pitchFamily="18" charset="0"/>
                <a:cs typeface="Times New Roman" pitchFamily="18" charset="0"/>
              </a:rPr>
              <a:t>Tutmalar</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adətən</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gecələr</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gözlənilmədən</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bəzən</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aydın</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olmayan</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əlamətlərlə</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başlayır</a:t>
            </a:r>
            <a:r>
              <a:rPr lang="en-US" sz="3100" dirty="0" smtClean="0">
                <a:solidFill>
                  <a:schemeClr val="tx1"/>
                </a:solidFill>
                <a:latin typeface="Times New Roman" pitchFamily="18" charset="0"/>
                <a:cs typeface="Times New Roman" pitchFamily="18" charset="0"/>
              </a:rPr>
              <a:t>. </a:t>
            </a:r>
            <a:br>
              <a:rPr lang="en-US" sz="3100" dirty="0" smtClean="0">
                <a:solidFill>
                  <a:schemeClr val="tx1"/>
                </a:solidFill>
                <a:latin typeface="Times New Roman" pitchFamily="18" charset="0"/>
                <a:cs typeface="Times New Roman" pitchFamily="18" charset="0"/>
              </a:rPr>
            </a:br>
            <a:r>
              <a:rPr lang="az-Latn-AZ" sz="3100" dirty="0" smtClean="0">
                <a:solidFill>
                  <a:schemeClr val="tx1"/>
                </a:solidFill>
                <a:latin typeface="Times New Roman" pitchFamily="18" charset="0"/>
                <a:cs typeface="Times New Roman" pitchFamily="18" charset="0"/>
              </a:rPr>
              <a:t>Boğulma kəskin başlayır və sürətlə artır (zökəm, boğazda acışma,dəridə qaşınma). </a:t>
            </a:r>
            <a:r>
              <a:rPr lang="en-US" sz="3100" dirty="0" smtClean="0">
                <a:solidFill>
                  <a:schemeClr val="tx1"/>
                </a:solidFill>
                <a:latin typeface="Times New Roman" pitchFamily="18" charset="0"/>
                <a:cs typeface="Times New Roman" pitchFamily="18" charset="0"/>
              </a:rPr>
              <a:t/>
            </a:r>
            <a:br>
              <a:rPr lang="en-US" sz="3100" dirty="0" smtClean="0">
                <a:solidFill>
                  <a:schemeClr val="tx1"/>
                </a:solidFill>
                <a:latin typeface="Times New Roman" pitchFamily="18" charset="0"/>
                <a:cs typeface="Times New Roman" pitchFamily="18" charset="0"/>
              </a:rPr>
            </a:br>
            <a:r>
              <a:rPr lang="az-Latn-AZ" sz="3100" dirty="0" smtClean="0">
                <a:solidFill>
                  <a:schemeClr val="tx1"/>
                </a:solidFill>
                <a:latin typeface="Times New Roman" pitchFamily="18" charset="0"/>
                <a:cs typeface="Times New Roman" pitchFamily="18" charset="0"/>
              </a:rPr>
              <a:t>Xəstə əvvəl döş qəfəsində sıxılma hiss edir, çox vaxt quru öskürək əmələ gəlir. </a:t>
            </a:r>
            <a:r>
              <a:rPr lang="en-US" sz="3100" dirty="0" smtClean="0">
                <a:solidFill>
                  <a:schemeClr val="tx1"/>
                </a:solidFill>
                <a:latin typeface="Times New Roman" pitchFamily="18" charset="0"/>
                <a:cs typeface="Times New Roman" pitchFamily="18" charset="0"/>
              </a:rPr>
              <a:t/>
            </a:r>
            <a:br>
              <a:rPr lang="en-US" sz="3100" dirty="0" smtClean="0">
                <a:solidFill>
                  <a:schemeClr val="tx1"/>
                </a:solidFill>
                <a:latin typeface="Times New Roman" pitchFamily="18" charset="0"/>
                <a:cs typeface="Times New Roman" pitchFamily="18" charset="0"/>
              </a:rPr>
            </a:br>
            <a:r>
              <a:rPr lang="az-Latn-AZ" sz="3100" dirty="0" smtClean="0">
                <a:solidFill>
                  <a:schemeClr val="tx1"/>
                </a:solidFill>
                <a:latin typeface="Times New Roman" pitchFamily="18" charset="0"/>
                <a:cs typeface="Times New Roman" pitchFamily="18" charset="0"/>
              </a:rPr>
              <a:t>Tənəffüs sərtləşir, tənəffüsün hər 2 fazasında xırıltılar aydın eşidilir. </a:t>
            </a:r>
            <a:r>
              <a:rPr lang="en-US" sz="3100" dirty="0" smtClean="0">
                <a:solidFill>
                  <a:schemeClr val="tx1"/>
                </a:solidFill>
                <a:latin typeface="Times New Roman" pitchFamily="18" charset="0"/>
                <a:cs typeface="Times New Roman" pitchFamily="18" charset="0"/>
              </a:rPr>
              <a:t/>
            </a:r>
            <a:br>
              <a:rPr lang="en-US" sz="3100" dirty="0" smtClean="0">
                <a:solidFill>
                  <a:schemeClr val="tx1"/>
                </a:solidFill>
                <a:latin typeface="Times New Roman" pitchFamily="18" charset="0"/>
                <a:cs typeface="Times New Roman" pitchFamily="18" charset="0"/>
              </a:rPr>
            </a:br>
            <a:r>
              <a:rPr lang="az-Latn-AZ" sz="3100" dirty="0" smtClean="0">
                <a:solidFill>
                  <a:schemeClr val="tx1"/>
                </a:solidFill>
                <a:latin typeface="Times New Roman" pitchFamily="18" charset="0"/>
                <a:cs typeface="Times New Roman" pitchFamily="18" charset="0"/>
              </a:rPr>
              <a:t>Nəfəs vermə müddəti nəfəs almadan 2 – 4 dəfə çox artır, tənəffüs tezləşir, taxikardiya və zəif sistolik hipertenziya meydana çıxır.</a:t>
            </a:r>
            <a:endParaRPr lang="ru-RU" dirty="0">
              <a:solidFill>
                <a:schemeClr val="tx1"/>
              </a:solidFill>
            </a:endParaRPr>
          </a:p>
        </p:txBody>
      </p:sp>
    </p:spTree>
  </p:cSld>
  <p:clrMapOvr>
    <a:masterClrMapping/>
  </p:clrMapOvr>
  <p:transition>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69072"/>
          </a:xfrm>
        </p:spPr>
        <p:txBody>
          <a:bodyPr>
            <a:normAutofit fontScale="90000"/>
          </a:bodyPr>
          <a:lstStyle/>
          <a:p>
            <a:pPr algn="l"/>
            <a:r>
              <a:rPr lang="az-Latn-AZ" sz="3100" dirty="0" smtClean="0">
                <a:solidFill>
                  <a:schemeClr val="tx1"/>
                </a:solidFill>
                <a:latin typeface="Times New Roman" pitchFamily="18" charset="0"/>
                <a:cs typeface="Times New Roman" pitchFamily="18" charset="0"/>
              </a:rPr>
              <a:t>Uzun çəkən və ya güclü tutmalar zamanı yardımçı əzələlər aktivləşir, xəstə ortopnoe vəziyyəti alır. </a:t>
            </a:r>
            <a:r>
              <a:rPr lang="en-US" sz="3100" dirty="0" smtClean="0">
                <a:solidFill>
                  <a:schemeClr val="tx1"/>
                </a:solidFill>
                <a:latin typeface="Times New Roman" pitchFamily="18" charset="0"/>
                <a:cs typeface="Times New Roman" pitchFamily="18" charset="0"/>
              </a:rPr>
              <a:t>	</a:t>
            </a:r>
            <a:r>
              <a:rPr lang="az-Latn-AZ" sz="3100" dirty="0" smtClean="0">
                <a:solidFill>
                  <a:schemeClr val="tx1"/>
                </a:solidFill>
                <a:latin typeface="Times New Roman" pitchFamily="18" charset="0"/>
                <a:cs typeface="Times New Roman" pitchFamily="18" charset="0"/>
              </a:rPr>
              <a:t>Auskultasiya zamanı sərt tənəffüs, müxtəlif ölçülü quru xırıltılar bəzən hətta kənardan belə eşidilir.</a:t>
            </a:r>
            <a:r>
              <a:rPr lang="ru-RU" sz="3100" dirty="0" smtClean="0">
                <a:solidFill>
                  <a:schemeClr val="tx1"/>
                </a:solidFill>
                <a:latin typeface="Times New Roman" pitchFamily="18" charset="0"/>
                <a:cs typeface="Times New Roman" pitchFamily="18" charset="0"/>
              </a:rPr>
              <a:t/>
            </a:r>
            <a:br>
              <a:rPr lang="ru-RU" sz="3100" dirty="0" smtClean="0">
                <a:solidFill>
                  <a:schemeClr val="tx1"/>
                </a:solidFill>
                <a:latin typeface="Times New Roman" pitchFamily="18" charset="0"/>
                <a:cs typeface="Times New Roman" pitchFamily="18" charset="0"/>
              </a:rPr>
            </a:br>
            <a:r>
              <a:rPr lang="az-Latn-AZ" sz="3100" dirty="0" smtClean="0">
                <a:solidFill>
                  <a:schemeClr val="tx1"/>
                </a:solidFill>
                <a:latin typeface="Times New Roman" pitchFamily="18" charset="0"/>
                <a:cs typeface="Times New Roman" pitchFamily="18" charset="0"/>
              </a:rPr>
              <a:t>Paradoksal nəbz müşahidə olunur.</a:t>
            </a:r>
            <a:r>
              <a:rPr lang="en-US" sz="3100" dirty="0" smtClean="0">
                <a:solidFill>
                  <a:schemeClr val="tx1"/>
                </a:solidFill>
                <a:latin typeface="Times New Roman" pitchFamily="18" charset="0"/>
                <a:cs typeface="Times New Roman" pitchFamily="18" charset="0"/>
              </a:rPr>
              <a:t/>
            </a:r>
            <a:br>
              <a:rPr lang="en-US" sz="3100" dirty="0" smtClean="0">
                <a:solidFill>
                  <a:schemeClr val="tx1"/>
                </a:solidFill>
                <a:latin typeface="Times New Roman" pitchFamily="18" charset="0"/>
                <a:cs typeface="Times New Roman" pitchFamily="18" charset="0"/>
              </a:rPr>
            </a:br>
            <a:r>
              <a:rPr lang="en-US" sz="3100" dirty="0" smtClean="0">
                <a:solidFill>
                  <a:schemeClr val="tx1"/>
                </a:solidFill>
                <a:latin typeface="Times New Roman" pitchFamily="18" charset="0"/>
                <a:cs typeface="Times New Roman" pitchFamily="18" charset="0"/>
              </a:rPr>
              <a:t>	</a:t>
            </a:r>
            <a:r>
              <a:rPr lang="az-Latn-AZ" sz="3100" dirty="0" smtClean="0">
                <a:solidFill>
                  <a:schemeClr val="tx1"/>
                </a:solidFill>
                <a:latin typeface="Times New Roman" pitchFamily="18" charset="0"/>
                <a:cs typeface="Times New Roman" pitchFamily="18" charset="0"/>
              </a:rPr>
              <a:t>Tutma qurtardıqda qatı bəlğəm ifraz olunur. Bəlğəm bəzən tənəffüs yollarının distal hissəsinin formasında olur (Kurşman spiralı). Mikroskop altında Şarko – Leyden kristalları və eozinofillər aşkar olunur.</a:t>
            </a:r>
            <a:r>
              <a:rPr lang="en-US" sz="3100" dirty="0" smtClean="0">
                <a:solidFill>
                  <a:schemeClr val="tx1"/>
                </a:solidFill>
                <a:latin typeface="Times New Roman" pitchFamily="18" charset="0"/>
                <a:cs typeface="Times New Roman" pitchFamily="18" charset="0"/>
              </a:rPr>
              <a:t/>
            </a:r>
            <a:br>
              <a:rPr lang="en-US" sz="3100" dirty="0" smtClean="0">
                <a:solidFill>
                  <a:schemeClr val="tx1"/>
                </a:solidFill>
                <a:latin typeface="Times New Roman" pitchFamily="18" charset="0"/>
                <a:cs typeface="Times New Roman" pitchFamily="18" charset="0"/>
              </a:rPr>
            </a:br>
            <a:r>
              <a:rPr lang="en-US" sz="3100" dirty="0" smtClean="0">
                <a:solidFill>
                  <a:schemeClr val="tx1"/>
                </a:solidFill>
                <a:latin typeface="Times New Roman" pitchFamily="18" charset="0"/>
                <a:cs typeface="Times New Roman" pitchFamily="18" charset="0"/>
              </a:rPr>
              <a:t>	</a:t>
            </a:r>
            <a:r>
              <a:rPr lang="az-Latn-AZ" sz="3100" dirty="0" smtClean="0">
                <a:solidFill>
                  <a:schemeClr val="tx1"/>
                </a:solidFill>
                <a:latin typeface="Times New Roman" pitchFamily="18" charset="0"/>
                <a:cs typeface="Times New Roman" pitchFamily="18" charset="0"/>
              </a:rPr>
              <a:t>Ekstremal şəraitdə xırıltılar azalır, hətta itə bilər. Öskürək effektivliyini itirir, təngnəfəslilik yaranır, tənəffüs yolları seliklə tutulur, boğulma baş verir. Bu zaman ağ ciyərlərin mexaniki ventilyasiyası tələb oluna bilər.</a:t>
            </a:r>
            <a:endParaRPr lang="ru-RU" sz="2800" dirty="0">
              <a:solidFill>
                <a:schemeClr val="tx1"/>
              </a:solidFill>
            </a:endParaRPr>
          </a:p>
        </p:txBody>
      </p:sp>
    </p:spTree>
  </p:cSld>
  <p:clrMapOvr>
    <a:masterClrMapping/>
  </p:clrMapOvr>
  <p:transition>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txBody>
          <a:bodyPr>
            <a:normAutofit/>
          </a:bodyPr>
          <a:lstStyle/>
          <a:p>
            <a:pPr algn="l"/>
            <a:r>
              <a:rPr lang="az-Latn-AZ" sz="3600" b="1" dirty="0" smtClean="0">
                <a:solidFill>
                  <a:schemeClr val="tx1"/>
                </a:solidFill>
                <a:latin typeface="Times New Roman" pitchFamily="18" charset="0"/>
                <a:cs typeface="Times New Roman" pitchFamily="18" charset="0"/>
              </a:rPr>
              <a:t>Differensial diaqnostika.</a:t>
            </a:r>
            <a:r>
              <a:rPr lang="ru-RU" sz="3200" dirty="0" smtClean="0">
                <a:solidFill>
                  <a:schemeClr val="tx1"/>
                </a:solidFill>
                <a:latin typeface="Times New Roman" pitchFamily="18" charset="0"/>
                <a:cs typeface="Times New Roman" pitchFamily="18" charset="0"/>
              </a:rPr>
              <a:t/>
            </a:r>
            <a:br>
              <a:rPr lang="ru-RU" sz="3200" dirty="0" smtClean="0">
                <a:solidFill>
                  <a:schemeClr val="tx1"/>
                </a:solidFill>
                <a:latin typeface="Times New Roman" pitchFamily="18" charset="0"/>
                <a:cs typeface="Times New Roman" pitchFamily="18" charset="0"/>
              </a:rPr>
            </a:br>
            <a:r>
              <a:rPr lang="en-US" sz="3200" dirty="0" smtClean="0">
                <a:solidFill>
                  <a:schemeClr val="tx1"/>
                </a:solidFill>
                <a:latin typeface="Times New Roman" pitchFamily="18" charset="0"/>
                <a:cs typeface="Times New Roman" pitchFamily="18" charset="0"/>
              </a:rPr>
              <a:t>   </a:t>
            </a:r>
            <a:r>
              <a:rPr lang="az-Latn-AZ" sz="3200" dirty="0" smtClean="0">
                <a:solidFill>
                  <a:schemeClr val="tx1"/>
                </a:solidFill>
                <a:latin typeface="Times New Roman" pitchFamily="18" charset="0"/>
                <a:cs typeface="Times New Roman" pitchFamily="18" charset="0"/>
              </a:rPr>
              <a:t>Döş qəfəsinin müəyyən bir hissəsində lokallaşan,öskürək tutmaları ilə müşaiyət olunan daimi xırıltılar endobronxial prosesin – yad cisim, yad törəmə və ya bronxun stenozunun əlamətidir. </a:t>
            </a:r>
            <a:r>
              <a:rPr lang="en-US" sz="3200" dirty="0" smtClean="0">
                <a:solidFill>
                  <a:schemeClr val="tx1"/>
                </a:solidFill>
                <a:latin typeface="Times New Roman" pitchFamily="18" charset="0"/>
                <a:cs typeface="Times New Roman" pitchFamily="18" charset="0"/>
              </a:rPr>
              <a:t/>
            </a:r>
            <a:br>
              <a:rPr lang="en-US" sz="3200" dirty="0" smtClean="0">
                <a:solidFill>
                  <a:schemeClr val="tx1"/>
                </a:solidFill>
                <a:latin typeface="Times New Roman" pitchFamily="18" charset="0"/>
                <a:cs typeface="Times New Roman" pitchFamily="18" charset="0"/>
              </a:rPr>
            </a:br>
            <a:r>
              <a:rPr lang="en-US" sz="3200" dirty="0" smtClean="0">
                <a:solidFill>
                  <a:schemeClr val="tx1"/>
                </a:solidFill>
                <a:latin typeface="Times New Roman" pitchFamily="18" charset="0"/>
                <a:cs typeface="Times New Roman" pitchFamily="18" charset="0"/>
              </a:rPr>
              <a:t>   </a:t>
            </a:r>
            <a:r>
              <a:rPr lang="az-Latn-AZ" sz="3200" dirty="0" smtClean="0">
                <a:solidFill>
                  <a:schemeClr val="tx1"/>
                </a:solidFill>
                <a:latin typeface="Times New Roman" pitchFamily="18" charset="0"/>
                <a:cs typeface="Times New Roman" pitchFamily="18" charset="0"/>
              </a:rPr>
              <a:t>Sol mədəciyin kəskin çatmamazlığı simptomları bəzən bronxial asrma kimi qiymətləndirilir. Lakin ağ ciyərin aşağı paylarındakı yaş xırıltılar, çapma ritmi, bəlğəmdə qan izləri düzgün diaqnoz qoymağa yardım edir. </a:t>
            </a:r>
            <a:r>
              <a:rPr lang="ru-RU" sz="3200" dirty="0" smtClean="0"/>
              <a:t/>
            </a:r>
            <a:br>
              <a:rPr lang="ru-RU" sz="3200" dirty="0" smtClean="0"/>
            </a:br>
            <a:endParaRPr lang="ru-RU" sz="3200" dirty="0"/>
          </a:p>
        </p:txBody>
      </p:sp>
    </p:spTree>
  </p:cSld>
  <p:clrMapOvr>
    <a:masterClrMapping/>
  </p:clrMapOvr>
  <p:transition>
    <p:circl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11882"/>
          </a:xfrm>
        </p:spPr>
        <p:txBody>
          <a:bodyPr>
            <a:normAutofit fontScale="90000"/>
          </a:bodyPr>
          <a:lstStyle/>
          <a:p>
            <a:pPr algn="l"/>
            <a:r>
              <a:rPr lang="az-Latn-AZ" sz="4000" dirty="0" smtClean="0">
                <a:solidFill>
                  <a:schemeClr val="tx1"/>
                </a:solidFill>
                <a:latin typeface="Times New Roman" pitchFamily="18" charset="0"/>
                <a:cs typeface="Times New Roman" pitchFamily="18" charset="0"/>
              </a:rPr>
              <a:t>Bronxial astma zamanı istifadə olunan dərman preparatları 5 əsas qrupa bölünür:</a:t>
            </a:r>
            <a:r>
              <a:rPr lang="en-US" sz="4000" dirty="0" smtClean="0">
                <a:solidFill>
                  <a:schemeClr val="tx1"/>
                </a:solidFill>
                <a:latin typeface="Times New Roman" pitchFamily="18" charset="0"/>
                <a:cs typeface="Times New Roman" pitchFamily="18" charset="0"/>
              </a:rPr>
              <a:t/>
            </a:r>
            <a:br>
              <a:rPr lang="en-US" sz="4000" dirty="0" smtClean="0">
                <a:solidFill>
                  <a:schemeClr val="tx1"/>
                </a:solidFill>
                <a:latin typeface="Times New Roman" pitchFamily="18" charset="0"/>
                <a:cs typeface="Times New Roman" pitchFamily="18" charset="0"/>
              </a:rPr>
            </a:br>
            <a:r>
              <a:rPr lang="ru-RU" sz="4000" dirty="0" smtClean="0">
                <a:solidFill>
                  <a:schemeClr val="tx1"/>
                </a:solidFill>
                <a:latin typeface="Times New Roman" pitchFamily="18" charset="0"/>
                <a:cs typeface="Times New Roman" pitchFamily="18" charset="0"/>
              </a:rPr>
              <a:t/>
            </a:r>
            <a:br>
              <a:rPr lang="ru-RU" sz="4000" dirty="0" smtClean="0">
                <a:solidFill>
                  <a:schemeClr val="tx1"/>
                </a:solidFill>
                <a:latin typeface="Times New Roman" pitchFamily="18" charset="0"/>
                <a:cs typeface="Times New Roman" pitchFamily="18" charset="0"/>
              </a:rPr>
            </a:br>
            <a:r>
              <a:rPr lang="en-US" sz="4000" dirty="0" smtClean="0">
                <a:solidFill>
                  <a:schemeClr val="tx1"/>
                </a:solidFill>
                <a:latin typeface="Times New Roman" pitchFamily="18" charset="0"/>
                <a:cs typeface="Times New Roman" pitchFamily="18" charset="0"/>
              </a:rPr>
              <a:t>1) </a:t>
            </a:r>
            <a:r>
              <a:rPr lang="az-Latn-AZ" sz="4000" dirty="0" smtClean="0">
                <a:solidFill>
                  <a:schemeClr val="tx1"/>
                </a:solidFill>
                <a:latin typeface="Times New Roman" pitchFamily="18" charset="0"/>
                <a:cs typeface="Times New Roman" pitchFamily="18" charset="0"/>
              </a:rPr>
              <a:t>β adrenergik aqonistlər </a:t>
            </a:r>
            <a:r>
              <a:rPr lang="en-US" sz="4000" dirty="0" smtClean="0">
                <a:solidFill>
                  <a:schemeClr val="tx1"/>
                </a:solidFill>
                <a:latin typeface="Times New Roman" pitchFamily="18" charset="0"/>
                <a:cs typeface="Times New Roman" pitchFamily="18" charset="0"/>
              </a:rPr>
              <a:t/>
            </a:r>
            <a:br>
              <a:rPr lang="en-US" sz="4000" dirty="0" smtClean="0">
                <a:solidFill>
                  <a:schemeClr val="tx1"/>
                </a:solidFill>
                <a:latin typeface="Times New Roman" pitchFamily="18" charset="0"/>
                <a:cs typeface="Times New Roman" pitchFamily="18" charset="0"/>
              </a:rPr>
            </a:br>
            <a:r>
              <a:rPr lang="en-US" sz="4000" dirty="0" smtClean="0">
                <a:solidFill>
                  <a:schemeClr val="tx1"/>
                </a:solidFill>
                <a:latin typeface="Times New Roman" pitchFamily="18" charset="0"/>
                <a:cs typeface="Times New Roman" pitchFamily="18" charset="0"/>
              </a:rPr>
              <a:t>    </a:t>
            </a:r>
            <a:r>
              <a:rPr lang="az-Latn-AZ" sz="4000" dirty="0" smtClean="0">
                <a:solidFill>
                  <a:schemeClr val="tx1"/>
                </a:solidFill>
                <a:latin typeface="Times New Roman" pitchFamily="18" charset="0"/>
                <a:cs typeface="Times New Roman" pitchFamily="18" charset="0"/>
              </a:rPr>
              <a:t>( β</a:t>
            </a:r>
            <a:r>
              <a:rPr lang="en-US" sz="4000" dirty="0" smtClean="0">
                <a:solidFill>
                  <a:schemeClr val="tx1"/>
                </a:solidFill>
                <a:latin typeface="Times New Roman" pitchFamily="18" charset="0"/>
                <a:cs typeface="Times New Roman" pitchFamily="18" charset="0"/>
              </a:rPr>
              <a:t> </a:t>
            </a:r>
            <a:r>
              <a:rPr lang="az-Latn-AZ" sz="4000" dirty="0" smtClean="0">
                <a:solidFill>
                  <a:schemeClr val="tx1"/>
                </a:solidFill>
                <a:latin typeface="Times New Roman" pitchFamily="18" charset="0"/>
                <a:cs typeface="Times New Roman" pitchFamily="18" charset="0"/>
              </a:rPr>
              <a:t>adrenomimetiklər) </a:t>
            </a:r>
            <a:r>
              <a:rPr lang="ru-RU" sz="4000" dirty="0" smtClean="0">
                <a:solidFill>
                  <a:schemeClr val="tx1"/>
                </a:solidFill>
                <a:latin typeface="Times New Roman" pitchFamily="18" charset="0"/>
                <a:cs typeface="Times New Roman" pitchFamily="18" charset="0"/>
              </a:rPr>
              <a:t/>
            </a:r>
            <a:br>
              <a:rPr lang="ru-RU" sz="4000" dirty="0" smtClean="0">
                <a:solidFill>
                  <a:schemeClr val="tx1"/>
                </a:solidFill>
                <a:latin typeface="Times New Roman" pitchFamily="18" charset="0"/>
                <a:cs typeface="Times New Roman" pitchFamily="18" charset="0"/>
              </a:rPr>
            </a:br>
            <a:r>
              <a:rPr lang="en-US" sz="4000" dirty="0" smtClean="0">
                <a:solidFill>
                  <a:schemeClr val="tx1"/>
                </a:solidFill>
                <a:latin typeface="Times New Roman" pitchFamily="18" charset="0"/>
                <a:cs typeface="Times New Roman" pitchFamily="18" charset="0"/>
              </a:rPr>
              <a:t>2) </a:t>
            </a:r>
            <a:r>
              <a:rPr lang="az-Latn-AZ" sz="4000" dirty="0" smtClean="0">
                <a:solidFill>
                  <a:schemeClr val="tx1"/>
                </a:solidFill>
                <a:latin typeface="Times New Roman" pitchFamily="18" charset="0"/>
                <a:cs typeface="Times New Roman" pitchFamily="18" charset="0"/>
              </a:rPr>
              <a:t>metilksantinlər</a:t>
            </a:r>
            <a:r>
              <a:rPr lang="ru-RU" sz="4000" dirty="0" smtClean="0">
                <a:solidFill>
                  <a:schemeClr val="tx1"/>
                </a:solidFill>
                <a:latin typeface="Times New Roman" pitchFamily="18" charset="0"/>
                <a:cs typeface="Times New Roman" pitchFamily="18" charset="0"/>
              </a:rPr>
              <a:t/>
            </a:r>
            <a:br>
              <a:rPr lang="ru-RU" sz="4000" dirty="0" smtClean="0">
                <a:solidFill>
                  <a:schemeClr val="tx1"/>
                </a:solidFill>
                <a:latin typeface="Times New Roman" pitchFamily="18" charset="0"/>
                <a:cs typeface="Times New Roman" pitchFamily="18" charset="0"/>
              </a:rPr>
            </a:br>
            <a:r>
              <a:rPr lang="en-US" sz="4000" dirty="0" smtClean="0">
                <a:solidFill>
                  <a:schemeClr val="tx1"/>
                </a:solidFill>
                <a:latin typeface="Times New Roman" pitchFamily="18" charset="0"/>
                <a:cs typeface="Times New Roman" pitchFamily="18" charset="0"/>
              </a:rPr>
              <a:t>3) </a:t>
            </a:r>
            <a:r>
              <a:rPr lang="az-Latn-AZ" sz="4000" dirty="0" smtClean="0">
                <a:solidFill>
                  <a:schemeClr val="tx1"/>
                </a:solidFill>
                <a:latin typeface="Times New Roman" pitchFamily="18" charset="0"/>
                <a:cs typeface="Times New Roman" pitchFamily="18" charset="0"/>
              </a:rPr>
              <a:t>antixolinergetiklər</a:t>
            </a:r>
            <a:r>
              <a:rPr lang="ru-RU" sz="4000" dirty="0" smtClean="0">
                <a:solidFill>
                  <a:schemeClr val="tx1"/>
                </a:solidFill>
                <a:latin typeface="Times New Roman" pitchFamily="18" charset="0"/>
                <a:cs typeface="Times New Roman" pitchFamily="18" charset="0"/>
              </a:rPr>
              <a:t/>
            </a:r>
            <a:br>
              <a:rPr lang="ru-RU" sz="4000" dirty="0" smtClean="0">
                <a:solidFill>
                  <a:schemeClr val="tx1"/>
                </a:solidFill>
                <a:latin typeface="Times New Roman" pitchFamily="18" charset="0"/>
                <a:cs typeface="Times New Roman" pitchFamily="18" charset="0"/>
              </a:rPr>
            </a:br>
            <a:r>
              <a:rPr lang="en-US" sz="4000" dirty="0" smtClean="0">
                <a:solidFill>
                  <a:schemeClr val="tx1"/>
                </a:solidFill>
                <a:latin typeface="Times New Roman" pitchFamily="18" charset="0"/>
                <a:cs typeface="Times New Roman" pitchFamily="18" charset="0"/>
              </a:rPr>
              <a:t>4) </a:t>
            </a:r>
            <a:r>
              <a:rPr lang="az-Latn-AZ" sz="4000" dirty="0" smtClean="0">
                <a:solidFill>
                  <a:schemeClr val="tx1"/>
                </a:solidFill>
                <a:latin typeface="Times New Roman" pitchFamily="18" charset="0"/>
                <a:cs typeface="Times New Roman" pitchFamily="18" charset="0"/>
              </a:rPr>
              <a:t>qlükokortikoidlər</a:t>
            </a:r>
            <a:r>
              <a:rPr lang="ru-RU" sz="4000" dirty="0" smtClean="0">
                <a:solidFill>
                  <a:schemeClr val="tx1"/>
                </a:solidFill>
                <a:latin typeface="Times New Roman" pitchFamily="18" charset="0"/>
                <a:cs typeface="Times New Roman" pitchFamily="18" charset="0"/>
              </a:rPr>
              <a:t/>
            </a:r>
            <a:br>
              <a:rPr lang="ru-RU" sz="4000" dirty="0" smtClean="0">
                <a:solidFill>
                  <a:schemeClr val="tx1"/>
                </a:solidFill>
                <a:latin typeface="Times New Roman" pitchFamily="18" charset="0"/>
                <a:cs typeface="Times New Roman" pitchFamily="18" charset="0"/>
              </a:rPr>
            </a:br>
            <a:r>
              <a:rPr lang="en-US" sz="4000" dirty="0" smtClean="0">
                <a:solidFill>
                  <a:schemeClr val="tx1"/>
                </a:solidFill>
                <a:latin typeface="Times New Roman" pitchFamily="18" charset="0"/>
                <a:cs typeface="Times New Roman" pitchFamily="18" charset="0"/>
              </a:rPr>
              <a:t>5) </a:t>
            </a:r>
            <a:r>
              <a:rPr lang="az-Latn-AZ" sz="4000" dirty="0" smtClean="0">
                <a:solidFill>
                  <a:schemeClr val="tx1"/>
                </a:solidFill>
                <a:latin typeface="Times New Roman" pitchFamily="18" charset="0"/>
                <a:cs typeface="Times New Roman" pitchFamily="18" charset="0"/>
              </a:rPr>
              <a:t>xrom preparatları</a:t>
            </a:r>
            <a:endParaRPr lang="ru-RU" dirty="0">
              <a:solidFill>
                <a:schemeClr val="tx1"/>
              </a:solidFill>
            </a:endParaRPr>
          </a:p>
        </p:txBody>
      </p:sp>
    </p:spTree>
  </p:cSld>
  <p:clrMapOvr>
    <a:masterClrMapping/>
  </p:clrMapOvr>
  <p:transition>
    <p:circl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97634"/>
          </a:xfrm>
        </p:spPr>
        <p:txBody>
          <a:bodyPr>
            <a:noAutofit/>
          </a:bodyPr>
          <a:lstStyle/>
          <a:p>
            <a:pPr lvl="0" algn="l"/>
            <a:r>
              <a:rPr lang="en-US" sz="3200" b="1" i="1" dirty="0" smtClean="0">
                <a:solidFill>
                  <a:schemeClr val="tx1"/>
                </a:solidFill>
                <a:latin typeface="Times New Roman" pitchFamily="18" charset="0"/>
                <a:cs typeface="Times New Roman" pitchFamily="18" charset="0"/>
              </a:rPr>
              <a:t>1)</a:t>
            </a:r>
            <a:r>
              <a:rPr lang="az-Latn-AZ" sz="3200" b="1" i="1" dirty="0" smtClean="0">
                <a:solidFill>
                  <a:schemeClr val="tx1"/>
                </a:solidFill>
                <a:latin typeface="Times New Roman" pitchFamily="18" charset="0"/>
                <a:cs typeface="Times New Roman" pitchFamily="18" charset="0"/>
              </a:rPr>
              <a:t>β adrenomimetiklər :</a:t>
            </a:r>
            <a:r>
              <a:rPr lang="ru-RU" sz="3200" dirty="0" smtClean="0">
                <a:solidFill>
                  <a:schemeClr val="tx1"/>
                </a:solidFill>
                <a:latin typeface="Times New Roman" pitchFamily="18" charset="0"/>
                <a:cs typeface="Times New Roman" pitchFamily="18" charset="0"/>
              </a:rPr>
              <a:t/>
            </a:r>
            <a:br>
              <a:rPr lang="ru-RU" sz="3200" dirty="0" smtClean="0">
                <a:solidFill>
                  <a:schemeClr val="tx1"/>
                </a:solidFill>
                <a:latin typeface="Times New Roman" pitchFamily="18" charset="0"/>
                <a:cs typeface="Times New Roman" pitchFamily="18" charset="0"/>
              </a:rPr>
            </a:br>
            <a:r>
              <a:rPr lang="en-US" sz="3200" dirty="0" smtClean="0">
                <a:solidFill>
                  <a:schemeClr val="tx1"/>
                </a:solidFill>
                <a:latin typeface="Times New Roman" pitchFamily="18" charset="0"/>
                <a:cs typeface="Times New Roman" pitchFamily="18" charset="0"/>
              </a:rPr>
              <a:t>a) </a:t>
            </a:r>
            <a:r>
              <a:rPr lang="az-Latn-AZ" sz="3200" dirty="0" smtClean="0">
                <a:solidFill>
                  <a:schemeClr val="tx1"/>
                </a:solidFill>
                <a:latin typeface="Times New Roman" pitchFamily="18" charset="0"/>
                <a:cs typeface="Times New Roman" pitchFamily="18" charset="0"/>
              </a:rPr>
              <a:t>saligeninlər – albuterol, salbutamol, ventolin</a:t>
            </a:r>
            <a:r>
              <a:rPr lang="ru-RU" sz="3200" dirty="0" smtClean="0">
                <a:solidFill>
                  <a:schemeClr val="tx1"/>
                </a:solidFill>
                <a:latin typeface="Times New Roman" pitchFamily="18" charset="0"/>
                <a:cs typeface="Times New Roman" pitchFamily="18" charset="0"/>
              </a:rPr>
              <a:t/>
            </a:r>
            <a:br>
              <a:rPr lang="ru-RU" sz="3200" dirty="0" smtClean="0">
                <a:solidFill>
                  <a:schemeClr val="tx1"/>
                </a:solidFill>
                <a:latin typeface="Times New Roman" pitchFamily="18" charset="0"/>
                <a:cs typeface="Times New Roman" pitchFamily="18" charset="0"/>
              </a:rPr>
            </a:br>
            <a:r>
              <a:rPr lang="en-US" sz="3200" dirty="0" smtClean="0">
                <a:solidFill>
                  <a:schemeClr val="tx1"/>
                </a:solidFill>
                <a:latin typeface="Times New Roman" pitchFamily="18" charset="0"/>
                <a:cs typeface="Times New Roman" pitchFamily="18" charset="0"/>
              </a:rPr>
              <a:t>b) </a:t>
            </a:r>
            <a:r>
              <a:rPr lang="az-Latn-AZ" sz="3200" dirty="0" smtClean="0">
                <a:solidFill>
                  <a:schemeClr val="tx1"/>
                </a:solidFill>
                <a:latin typeface="Times New Roman" pitchFamily="18" charset="0"/>
                <a:cs typeface="Times New Roman" pitchFamily="18" charset="0"/>
              </a:rPr>
              <a:t>katexolaminlər – adrenalin, izoprenalin, izotarin</a:t>
            </a:r>
            <a:r>
              <a:rPr lang="ru-RU" sz="3200" dirty="0" smtClean="0">
                <a:solidFill>
                  <a:schemeClr val="tx1"/>
                </a:solidFill>
                <a:latin typeface="Times New Roman" pitchFamily="18" charset="0"/>
                <a:cs typeface="Times New Roman" pitchFamily="18" charset="0"/>
              </a:rPr>
              <a:t/>
            </a:r>
            <a:br>
              <a:rPr lang="ru-RU" sz="3200" dirty="0" smtClean="0">
                <a:solidFill>
                  <a:schemeClr val="tx1"/>
                </a:solidFill>
                <a:latin typeface="Times New Roman" pitchFamily="18" charset="0"/>
                <a:cs typeface="Times New Roman" pitchFamily="18" charset="0"/>
              </a:rPr>
            </a:br>
            <a:r>
              <a:rPr lang="en-US" sz="3200" dirty="0" smtClean="0">
                <a:solidFill>
                  <a:schemeClr val="tx1"/>
                </a:solidFill>
                <a:latin typeface="Times New Roman" pitchFamily="18" charset="0"/>
                <a:cs typeface="Times New Roman" pitchFamily="18" charset="0"/>
              </a:rPr>
              <a:t>c) </a:t>
            </a:r>
            <a:r>
              <a:rPr lang="az-Latn-AZ" sz="3200" dirty="0" smtClean="0">
                <a:solidFill>
                  <a:schemeClr val="tx1"/>
                </a:solidFill>
                <a:latin typeface="Times New Roman" pitchFamily="18" charset="0"/>
                <a:cs typeface="Times New Roman" pitchFamily="18" charset="0"/>
              </a:rPr>
              <a:t>rekorsinollar – alupent, astmopent, brikanil, berotek, terbutalin </a:t>
            </a:r>
            <a:r>
              <a:rPr lang="ru-RU" sz="3200" dirty="0" smtClean="0">
                <a:solidFill>
                  <a:schemeClr val="tx1"/>
                </a:solidFill>
                <a:latin typeface="Times New Roman" pitchFamily="18" charset="0"/>
                <a:cs typeface="Times New Roman" pitchFamily="18" charset="0"/>
              </a:rPr>
              <a:t/>
            </a:r>
            <a:br>
              <a:rPr lang="ru-RU" sz="3200" dirty="0" smtClean="0">
                <a:solidFill>
                  <a:schemeClr val="tx1"/>
                </a:solidFill>
                <a:latin typeface="Times New Roman" pitchFamily="18" charset="0"/>
                <a:cs typeface="Times New Roman" pitchFamily="18" charset="0"/>
              </a:rPr>
            </a:br>
            <a:r>
              <a:rPr lang="en-US" sz="3200" dirty="0" smtClean="0">
                <a:solidFill>
                  <a:schemeClr val="tx1"/>
                </a:solidFill>
                <a:latin typeface="Times New Roman" pitchFamily="18" charset="0"/>
                <a:cs typeface="Times New Roman" pitchFamily="18" charset="0"/>
              </a:rPr>
              <a:t>2) </a:t>
            </a:r>
            <a:r>
              <a:rPr lang="az-Latn-AZ" sz="3200" b="1" i="1" dirty="0" smtClean="0">
                <a:solidFill>
                  <a:schemeClr val="tx1"/>
                </a:solidFill>
                <a:latin typeface="Times New Roman" pitchFamily="18" charset="0"/>
                <a:cs typeface="Times New Roman" pitchFamily="18" charset="0"/>
              </a:rPr>
              <a:t>Metilksantinlər: </a:t>
            </a:r>
            <a:r>
              <a:rPr lang="az-Latn-AZ" sz="3200" dirty="0" smtClean="0">
                <a:solidFill>
                  <a:schemeClr val="tx1"/>
                </a:solidFill>
                <a:latin typeface="Times New Roman" pitchFamily="18" charset="0"/>
                <a:cs typeface="Times New Roman" pitchFamily="18" charset="0"/>
              </a:rPr>
              <a:t>teofilli</a:t>
            </a:r>
            <a:r>
              <a:rPr lang="en-US" sz="3200" dirty="0" smtClean="0">
                <a:solidFill>
                  <a:schemeClr val="tx1"/>
                </a:solidFill>
                <a:latin typeface="Times New Roman" pitchFamily="18" charset="0"/>
                <a:cs typeface="Times New Roman" pitchFamily="18" charset="0"/>
              </a:rPr>
              <a:t>n</a:t>
            </a:r>
            <a:r>
              <a:rPr lang="az-Latn-AZ" sz="3200" dirty="0" smtClean="0">
                <a:solidFill>
                  <a:schemeClr val="tx1"/>
                </a:solidFill>
                <a:latin typeface="Times New Roman" pitchFamily="18" charset="0"/>
                <a:cs typeface="Times New Roman" pitchFamily="18" charset="0"/>
              </a:rPr>
              <a:t>, </a:t>
            </a:r>
            <a:r>
              <a:rPr lang="az-Latn-AZ" sz="3200" dirty="0" smtClean="0">
                <a:solidFill>
                  <a:schemeClr val="tx1"/>
                </a:solidFill>
                <a:latin typeface="Times New Roman" pitchFamily="18" charset="0"/>
                <a:cs typeface="Times New Roman" pitchFamily="18" charset="0"/>
              </a:rPr>
              <a:t>eufillin (aminofillin)</a:t>
            </a:r>
            <a:r>
              <a:rPr lang="ru-RU" sz="3200" dirty="0" smtClean="0">
                <a:solidFill>
                  <a:schemeClr val="tx1"/>
                </a:solidFill>
                <a:latin typeface="Times New Roman" pitchFamily="18" charset="0"/>
                <a:cs typeface="Times New Roman" pitchFamily="18" charset="0"/>
              </a:rPr>
              <a:t/>
            </a:r>
            <a:br>
              <a:rPr lang="ru-RU" sz="3200" dirty="0" smtClean="0">
                <a:solidFill>
                  <a:schemeClr val="tx1"/>
                </a:solidFill>
                <a:latin typeface="Times New Roman" pitchFamily="18" charset="0"/>
                <a:cs typeface="Times New Roman" pitchFamily="18" charset="0"/>
              </a:rPr>
            </a:br>
            <a:r>
              <a:rPr lang="en-US" sz="3200" dirty="0" smtClean="0">
                <a:solidFill>
                  <a:schemeClr val="tx1"/>
                </a:solidFill>
                <a:latin typeface="Times New Roman" pitchFamily="18" charset="0"/>
                <a:cs typeface="Times New Roman" pitchFamily="18" charset="0"/>
              </a:rPr>
              <a:t>3) </a:t>
            </a:r>
            <a:r>
              <a:rPr lang="az-Latn-AZ" sz="3200" b="1" i="1" dirty="0" smtClean="0">
                <a:solidFill>
                  <a:schemeClr val="tx1"/>
                </a:solidFill>
                <a:latin typeface="Times New Roman" pitchFamily="18" charset="0"/>
                <a:cs typeface="Times New Roman" pitchFamily="18" charset="0"/>
              </a:rPr>
              <a:t>Antixolinergetiklər (xolinolitiklər): </a:t>
            </a:r>
            <a:r>
              <a:rPr lang="az-Latn-AZ" sz="3200" dirty="0" smtClean="0">
                <a:solidFill>
                  <a:schemeClr val="tx1"/>
                </a:solidFill>
                <a:latin typeface="Times New Roman" pitchFamily="18" charset="0"/>
                <a:cs typeface="Times New Roman" pitchFamily="18" charset="0"/>
              </a:rPr>
              <a:t>atrovent </a:t>
            </a:r>
            <a:r>
              <a:rPr lang="en-US" sz="3200" dirty="0" smtClean="0">
                <a:solidFill>
                  <a:schemeClr val="tx1"/>
                </a:solidFill>
                <a:latin typeface="Times New Roman" pitchFamily="18" charset="0"/>
                <a:cs typeface="Times New Roman" pitchFamily="18" charset="0"/>
              </a:rPr>
              <a:t>    </a:t>
            </a:r>
            <a:r>
              <a:rPr lang="az-Latn-AZ" sz="3200" dirty="0" smtClean="0">
                <a:solidFill>
                  <a:schemeClr val="tx1"/>
                </a:solidFill>
                <a:latin typeface="Times New Roman" pitchFamily="18" charset="0"/>
                <a:cs typeface="Times New Roman" pitchFamily="18" charset="0"/>
              </a:rPr>
              <a:t>(ipratropium bromid)</a:t>
            </a:r>
            <a:r>
              <a:rPr lang="ru-RU" sz="3200" dirty="0" smtClean="0">
                <a:solidFill>
                  <a:schemeClr val="tx1"/>
                </a:solidFill>
                <a:latin typeface="Times New Roman" pitchFamily="18" charset="0"/>
                <a:cs typeface="Times New Roman" pitchFamily="18" charset="0"/>
              </a:rPr>
              <a:t/>
            </a:r>
            <a:br>
              <a:rPr lang="ru-RU" sz="3200" dirty="0" smtClean="0">
                <a:solidFill>
                  <a:schemeClr val="tx1"/>
                </a:solidFill>
                <a:latin typeface="Times New Roman" pitchFamily="18" charset="0"/>
                <a:cs typeface="Times New Roman" pitchFamily="18" charset="0"/>
              </a:rPr>
            </a:br>
            <a:r>
              <a:rPr lang="en-US" sz="3200" dirty="0" smtClean="0">
                <a:solidFill>
                  <a:schemeClr val="tx1"/>
                </a:solidFill>
                <a:latin typeface="Times New Roman" pitchFamily="18" charset="0"/>
                <a:cs typeface="Times New Roman" pitchFamily="18" charset="0"/>
              </a:rPr>
              <a:t>4) </a:t>
            </a:r>
            <a:r>
              <a:rPr lang="az-Latn-AZ" sz="3200" b="1" i="1" dirty="0" smtClean="0">
                <a:solidFill>
                  <a:schemeClr val="tx1"/>
                </a:solidFill>
                <a:latin typeface="Times New Roman" pitchFamily="18" charset="0"/>
                <a:cs typeface="Times New Roman" pitchFamily="18" charset="0"/>
              </a:rPr>
              <a:t>Qlükokortikoidlər: </a:t>
            </a:r>
            <a:r>
              <a:rPr lang="az-Latn-AZ" sz="3200" dirty="0" smtClean="0">
                <a:solidFill>
                  <a:schemeClr val="tx1"/>
                </a:solidFill>
                <a:latin typeface="Times New Roman" pitchFamily="18" charset="0"/>
                <a:cs typeface="Times New Roman" pitchFamily="18" charset="0"/>
              </a:rPr>
              <a:t>prednizolon,hidrokortizon.</a:t>
            </a:r>
            <a:r>
              <a:rPr lang="ru-RU" sz="3200" dirty="0" smtClean="0">
                <a:solidFill>
                  <a:schemeClr val="tx1"/>
                </a:solidFill>
                <a:latin typeface="Times New Roman" pitchFamily="18" charset="0"/>
                <a:cs typeface="Times New Roman" pitchFamily="18" charset="0"/>
              </a:rPr>
              <a:t/>
            </a:r>
            <a:br>
              <a:rPr lang="ru-RU" sz="3200" dirty="0" smtClean="0">
                <a:solidFill>
                  <a:schemeClr val="tx1"/>
                </a:solidFill>
                <a:latin typeface="Times New Roman" pitchFamily="18" charset="0"/>
                <a:cs typeface="Times New Roman" pitchFamily="18" charset="0"/>
              </a:rPr>
            </a:br>
            <a:r>
              <a:rPr lang="en-US" sz="3200" dirty="0" smtClean="0">
                <a:solidFill>
                  <a:schemeClr val="tx1"/>
                </a:solidFill>
                <a:latin typeface="Times New Roman" pitchFamily="18" charset="0"/>
                <a:cs typeface="Times New Roman" pitchFamily="18" charset="0"/>
              </a:rPr>
              <a:t>5) </a:t>
            </a:r>
            <a:r>
              <a:rPr lang="az-Latn-AZ" sz="3200" b="1" i="1" dirty="0" smtClean="0">
                <a:solidFill>
                  <a:schemeClr val="tx1"/>
                </a:solidFill>
                <a:latin typeface="Times New Roman" pitchFamily="18" charset="0"/>
                <a:cs typeface="Times New Roman" pitchFamily="18" charset="0"/>
              </a:rPr>
              <a:t>Xrom preparatları: </a:t>
            </a:r>
            <a:r>
              <a:rPr lang="az-Latn-AZ" sz="3200" dirty="0" smtClean="0">
                <a:solidFill>
                  <a:schemeClr val="tx1"/>
                </a:solidFill>
                <a:latin typeface="Times New Roman" pitchFamily="18" charset="0"/>
                <a:cs typeface="Times New Roman" pitchFamily="18" charset="0"/>
              </a:rPr>
              <a:t>kromalin Na (İntal</a:t>
            </a:r>
            <a:r>
              <a:rPr lang="az-Latn-AZ" sz="3200" b="1" i="1" dirty="0" smtClean="0">
                <a:solidFill>
                  <a:schemeClr val="tx1"/>
                </a:solidFill>
                <a:latin typeface="Times New Roman" pitchFamily="18" charset="0"/>
                <a:cs typeface="Times New Roman" pitchFamily="18" charset="0"/>
              </a:rPr>
              <a:t>)</a:t>
            </a:r>
            <a:endParaRPr lang="ru-RU" sz="3200" dirty="0">
              <a:solidFill>
                <a:schemeClr val="tx1"/>
              </a:solidFill>
              <a:latin typeface="Times New Roman" pitchFamily="18" charset="0"/>
              <a:cs typeface="Times New Roman" pitchFamily="18" charset="0"/>
            </a:endParaRPr>
          </a:p>
        </p:txBody>
      </p:sp>
    </p:spTree>
  </p:cSld>
  <p:clrMapOvr>
    <a:masterClrMapping/>
  </p:clrMapOvr>
  <p:transition>
    <p:circl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6429420"/>
          </a:xfrm>
        </p:spPr>
        <p:txBody>
          <a:bodyPr>
            <a:normAutofit fontScale="90000"/>
          </a:bodyPr>
          <a:lstStyle/>
          <a:p>
            <a:pPr algn="l"/>
            <a:r>
              <a:rPr lang="en-US" sz="3600" b="1" i="1" dirty="0" smtClean="0">
                <a:latin typeface="Times New Roman" pitchFamily="18" charset="0"/>
                <a:cs typeface="Times New Roman" pitchFamily="18" charset="0"/>
              </a:rPr>
              <a:t>	</a:t>
            </a:r>
            <a:r>
              <a:rPr lang="en-US" sz="3600" b="1" i="1" dirty="0" smtClean="0">
                <a:solidFill>
                  <a:schemeClr val="tx1"/>
                </a:solidFill>
                <a:latin typeface="Times New Roman" pitchFamily="18" charset="0"/>
                <a:cs typeface="Times New Roman" pitchFamily="18" charset="0"/>
              </a:rPr>
              <a:t>		</a:t>
            </a:r>
            <a:r>
              <a:rPr lang="az-Latn-AZ" sz="3600" b="1" i="1" dirty="0" smtClean="0">
                <a:solidFill>
                  <a:schemeClr val="tx1"/>
                </a:solidFill>
                <a:latin typeface="Times New Roman" pitchFamily="18" charset="0"/>
                <a:cs typeface="Times New Roman" pitchFamily="18" charset="0"/>
              </a:rPr>
              <a:t>Müalicə.</a:t>
            </a:r>
            <a:r>
              <a:rPr lang="ru-RU" sz="3100" dirty="0" smtClean="0">
                <a:solidFill>
                  <a:schemeClr val="tx1"/>
                </a:solidFill>
                <a:latin typeface="Times New Roman" pitchFamily="18" charset="0"/>
                <a:cs typeface="Times New Roman" pitchFamily="18" charset="0"/>
              </a:rPr>
              <a:t/>
            </a:r>
            <a:br>
              <a:rPr lang="ru-RU" sz="3100" dirty="0" smtClean="0">
                <a:solidFill>
                  <a:schemeClr val="tx1"/>
                </a:solidFill>
                <a:latin typeface="Times New Roman" pitchFamily="18" charset="0"/>
                <a:cs typeface="Times New Roman" pitchFamily="18" charset="0"/>
              </a:rPr>
            </a:br>
            <a:r>
              <a:rPr lang="az-Latn-AZ" sz="3100" b="1" i="1" dirty="0" smtClean="0">
                <a:solidFill>
                  <a:schemeClr val="tx1"/>
                </a:solidFill>
                <a:latin typeface="Times New Roman" pitchFamily="18" charset="0"/>
                <a:cs typeface="Times New Roman" pitchFamily="18" charset="0"/>
              </a:rPr>
              <a:t>Daimi müalicə:</a:t>
            </a:r>
            <a:r>
              <a:rPr lang="ru-RU" sz="3100" dirty="0" smtClean="0">
                <a:solidFill>
                  <a:schemeClr val="tx1"/>
                </a:solidFill>
                <a:latin typeface="Times New Roman" pitchFamily="18" charset="0"/>
                <a:cs typeface="Times New Roman" pitchFamily="18" charset="0"/>
              </a:rPr>
              <a:t/>
            </a:r>
            <a:br>
              <a:rPr lang="ru-RU" sz="3100" dirty="0" smtClean="0">
                <a:solidFill>
                  <a:schemeClr val="tx1"/>
                </a:solidFill>
                <a:latin typeface="Times New Roman" pitchFamily="18" charset="0"/>
                <a:cs typeface="Times New Roman" pitchFamily="18" charset="0"/>
              </a:rPr>
            </a:br>
            <a:r>
              <a:rPr lang="en-US" sz="3100" dirty="0" smtClean="0">
                <a:solidFill>
                  <a:schemeClr val="tx1"/>
                </a:solidFill>
                <a:latin typeface="Times New Roman" pitchFamily="18" charset="0"/>
                <a:cs typeface="Times New Roman" pitchFamily="18" charset="0"/>
              </a:rPr>
              <a:t>    </a:t>
            </a:r>
            <a:r>
              <a:rPr lang="az-Latn-AZ" sz="3100" dirty="0" smtClean="0">
                <a:solidFill>
                  <a:schemeClr val="tx1"/>
                </a:solidFill>
                <a:latin typeface="Times New Roman" pitchFamily="18" charset="0"/>
                <a:cs typeface="Times New Roman" pitchFamily="18" charset="0"/>
              </a:rPr>
              <a:t>Antihistamin preparatlar, inhalyasion kortikosteroidlər, inhalyasion β adrenomimetiklərlə yanaşı iltihab əleyhinə terapiyanın əsasını təşkil edir. </a:t>
            </a:r>
            <a:r>
              <a:rPr lang="ru-RU" sz="3100" dirty="0" smtClean="0">
                <a:solidFill>
                  <a:schemeClr val="tx1"/>
                </a:solidFill>
                <a:latin typeface="Times New Roman" pitchFamily="18" charset="0"/>
                <a:cs typeface="Times New Roman" pitchFamily="18" charset="0"/>
              </a:rPr>
              <a:t/>
            </a:r>
            <a:br>
              <a:rPr lang="ru-RU" sz="3100" dirty="0" smtClean="0">
                <a:solidFill>
                  <a:schemeClr val="tx1"/>
                </a:solidFill>
                <a:latin typeface="Times New Roman" pitchFamily="18" charset="0"/>
                <a:cs typeface="Times New Roman" pitchFamily="18" charset="0"/>
              </a:rPr>
            </a:br>
            <a:r>
              <a:rPr lang="en-US" sz="3100" dirty="0" smtClean="0">
                <a:solidFill>
                  <a:schemeClr val="tx1"/>
                </a:solidFill>
                <a:latin typeface="Times New Roman" pitchFamily="18" charset="0"/>
                <a:cs typeface="Times New Roman" pitchFamily="18" charset="0"/>
              </a:rPr>
              <a:t>    </a:t>
            </a:r>
            <a:r>
              <a:rPr lang="az-Latn-AZ" sz="3100" dirty="0" smtClean="0">
                <a:solidFill>
                  <a:schemeClr val="tx1"/>
                </a:solidFill>
                <a:latin typeface="Times New Roman" pitchFamily="18" charset="0"/>
                <a:cs typeface="Times New Roman" pitchFamily="18" charset="0"/>
              </a:rPr>
              <a:t>İnhalyasion β adrenomimetiklərdən albuterol (salbutamol), terbutalin (brikanil) və ya metoproterenol (alupent) 4 – 6 saatdan bir 2 nəfəs təyin edilir. </a:t>
            </a:r>
            <a:r>
              <a:rPr lang="ru-RU" sz="3100" dirty="0" smtClean="0">
                <a:solidFill>
                  <a:schemeClr val="tx1"/>
                </a:solidFill>
                <a:latin typeface="Times New Roman" pitchFamily="18" charset="0"/>
                <a:cs typeface="Times New Roman" pitchFamily="18" charset="0"/>
              </a:rPr>
              <a:t/>
            </a:r>
            <a:br>
              <a:rPr lang="ru-RU" sz="3100" dirty="0" smtClean="0">
                <a:solidFill>
                  <a:schemeClr val="tx1"/>
                </a:solidFill>
                <a:latin typeface="Times New Roman" pitchFamily="18" charset="0"/>
                <a:cs typeface="Times New Roman" pitchFamily="18" charset="0"/>
              </a:rPr>
            </a:br>
            <a:r>
              <a:rPr lang="en-US" sz="3100" dirty="0" smtClean="0">
                <a:solidFill>
                  <a:schemeClr val="tx1"/>
                </a:solidFill>
                <a:latin typeface="Times New Roman" pitchFamily="18" charset="0"/>
                <a:cs typeface="Times New Roman" pitchFamily="18" charset="0"/>
              </a:rPr>
              <a:t>    </a:t>
            </a:r>
            <a:r>
              <a:rPr lang="az-Latn-AZ" sz="3100" dirty="0" smtClean="0">
                <a:solidFill>
                  <a:schemeClr val="tx1"/>
                </a:solidFill>
                <a:latin typeface="Times New Roman" pitchFamily="18" charset="0"/>
                <a:cs typeface="Times New Roman" pitchFamily="18" charset="0"/>
              </a:rPr>
              <a:t>İnhalyasion kortikosteroidlərdən tutmaların profilaktikası üçün istifadə olunur ( beklometazon, triamsinolon, kenaloq, flunizolid) . 2 nəfəsdən gündə 4 dəfə təyin olunur.</a:t>
            </a:r>
            <a:r>
              <a:rPr lang="ru-RU" sz="3100" dirty="0" smtClean="0">
                <a:solidFill>
                  <a:schemeClr val="tx1"/>
                </a:solidFill>
                <a:latin typeface="Times New Roman" pitchFamily="18" charset="0"/>
                <a:cs typeface="Times New Roman" pitchFamily="18" charset="0"/>
              </a:rPr>
              <a:t/>
            </a:r>
            <a:br>
              <a:rPr lang="ru-RU" sz="3100" dirty="0" smtClean="0">
                <a:solidFill>
                  <a:schemeClr val="tx1"/>
                </a:solidFill>
                <a:latin typeface="Times New Roman" pitchFamily="18" charset="0"/>
                <a:cs typeface="Times New Roman" pitchFamily="18" charset="0"/>
              </a:rPr>
            </a:br>
            <a:r>
              <a:rPr lang="en-US" sz="3100" dirty="0" smtClean="0">
                <a:solidFill>
                  <a:schemeClr val="tx1"/>
                </a:solidFill>
                <a:latin typeface="Times New Roman" pitchFamily="18" charset="0"/>
                <a:cs typeface="Times New Roman" pitchFamily="18" charset="0"/>
              </a:rPr>
              <a:t>    </a:t>
            </a:r>
            <a:r>
              <a:rPr lang="az-Latn-AZ" sz="3100" dirty="0" smtClean="0">
                <a:solidFill>
                  <a:schemeClr val="tx1"/>
                </a:solidFill>
                <a:latin typeface="Times New Roman" pitchFamily="18" charset="0"/>
                <a:cs typeface="Times New Roman" pitchFamily="18" charset="0"/>
              </a:rPr>
              <a:t>Kromolin Na fiziki qıcıqdan oyanan astmalarda yaxşı səmərə verir. 2 nəfəsdən gündə 4 dəfə təyin olunur.</a:t>
            </a:r>
            <a:endParaRPr lang="ru-RU" dirty="0">
              <a:solidFill>
                <a:schemeClr val="tx1"/>
              </a:solidFill>
            </a:endParaRPr>
          </a:p>
        </p:txBody>
      </p:sp>
    </p:spTree>
  </p:cSld>
  <p:clrMapOvr>
    <a:masterClrMapping/>
  </p:clrMapOvr>
  <p:transition>
    <p:circl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txBody>
          <a:bodyPr>
            <a:normAutofit fontScale="90000"/>
          </a:bodyPr>
          <a:lstStyle/>
          <a:p>
            <a:pPr lvl="0" algn="l"/>
            <a:r>
              <a:rPr lang="en-US" sz="3300" dirty="0" smtClean="0">
                <a:solidFill>
                  <a:schemeClr val="tx1"/>
                </a:solidFill>
                <a:latin typeface="Times New Roman" pitchFamily="18" charset="0"/>
                <a:cs typeface="Times New Roman" pitchFamily="18" charset="0"/>
              </a:rPr>
              <a:t>   </a:t>
            </a:r>
            <a:r>
              <a:rPr lang="az-Latn-AZ" sz="3300" dirty="0" smtClean="0">
                <a:solidFill>
                  <a:schemeClr val="tx1"/>
                </a:solidFill>
                <a:latin typeface="Times New Roman" pitchFamily="18" charset="0"/>
                <a:cs typeface="Times New Roman" pitchFamily="18" charset="0"/>
              </a:rPr>
              <a:t>İnhalyasion maddələr kömək etmədikdə teofillin müalicəyə əlavə olunur. 200 – 400 mq gündə 2 dəfə</a:t>
            </a:r>
            <a:r>
              <a:rPr lang="en-US" sz="3300" dirty="0" smtClean="0">
                <a:solidFill>
                  <a:schemeClr val="tx1"/>
                </a:solidFill>
                <a:latin typeface="Times New Roman" pitchFamily="18" charset="0"/>
                <a:cs typeface="Times New Roman" pitchFamily="18" charset="0"/>
              </a:rPr>
              <a:t> </a:t>
            </a:r>
            <a:r>
              <a:rPr lang="az-Latn-AZ" sz="3300" dirty="0" smtClean="0">
                <a:solidFill>
                  <a:schemeClr val="tx1"/>
                </a:solidFill>
                <a:latin typeface="Times New Roman" pitchFamily="18" charset="0"/>
                <a:cs typeface="Times New Roman" pitchFamily="18" charset="0"/>
              </a:rPr>
              <a:t>daxilə təyin olunur.</a:t>
            </a:r>
            <a:r>
              <a:rPr lang="ru-RU" sz="3300" dirty="0" smtClean="0">
                <a:solidFill>
                  <a:schemeClr val="tx1"/>
                </a:solidFill>
                <a:latin typeface="Times New Roman" pitchFamily="18" charset="0"/>
                <a:cs typeface="Times New Roman" pitchFamily="18" charset="0"/>
              </a:rPr>
              <a:t/>
            </a:r>
            <a:br>
              <a:rPr lang="ru-RU" sz="3300" dirty="0" smtClean="0">
                <a:solidFill>
                  <a:schemeClr val="tx1"/>
                </a:solidFill>
                <a:latin typeface="Times New Roman" pitchFamily="18" charset="0"/>
                <a:cs typeface="Times New Roman" pitchFamily="18" charset="0"/>
              </a:rPr>
            </a:br>
            <a:r>
              <a:rPr lang="en-US" sz="3300" dirty="0" smtClean="0">
                <a:solidFill>
                  <a:schemeClr val="tx1"/>
                </a:solidFill>
                <a:latin typeface="Times New Roman" pitchFamily="18" charset="0"/>
                <a:cs typeface="Times New Roman" pitchFamily="18" charset="0"/>
              </a:rPr>
              <a:t>   </a:t>
            </a:r>
            <a:r>
              <a:rPr lang="az-Latn-AZ" sz="3300" dirty="0" smtClean="0">
                <a:solidFill>
                  <a:schemeClr val="tx1"/>
                </a:solidFill>
                <a:latin typeface="Times New Roman" pitchFamily="18" charset="0"/>
                <a:cs typeface="Times New Roman" pitchFamily="18" charset="0"/>
              </a:rPr>
              <a:t>Astma tutmasından sonra tənəffüs yollarının keçiriciliyi bərpa olunub, xəstənin vəziyyəti stabilləşdikdən sonra parenteral steroidin yerinə daxilə prednizon ( deltazon) 40 – 60 mq gündə 1 dəfə təyin olunur. Dozanı tədricən azaldır və inhalyasion kortikosteroidlərlə əvəz edirlər.</a:t>
            </a:r>
            <a:r>
              <a:rPr lang="ru-RU" sz="3300" dirty="0" smtClean="0">
                <a:solidFill>
                  <a:schemeClr val="tx1"/>
                </a:solidFill>
                <a:latin typeface="Times New Roman" pitchFamily="18" charset="0"/>
                <a:cs typeface="Times New Roman" pitchFamily="18" charset="0"/>
              </a:rPr>
              <a:t/>
            </a:r>
            <a:br>
              <a:rPr lang="ru-RU" sz="3300" dirty="0" smtClean="0">
                <a:solidFill>
                  <a:schemeClr val="tx1"/>
                </a:solidFill>
                <a:latin typeface="Times New Roman" pitchFamily="18" charset="0"/>
                <a:cs typeface="Times New Roman" pitchFamily="18" charset="0"/>
              </a:rPr>
            </a:br>
            <a:r>
              <a:rPr lang="en-US" sz="3300" dirty="0" smtClean="0">
                <a:solidFill>
                  <a:schemeClr val="tx1"/>
                </a:solidFill>
                <a:latin typeface="Times New Roman" pitchFamily="18" charset="0"/>
                <a:cs typeface="Times New Roman" pitchFamily="18" charset="0"/>
              </a:rPr>
              <a:t>   </a:t>
            </a:r>
            <a:r>
              <a:rPr lang="az-Latn-AZ" sz="3300" dirty="0" smtClean="0">
                <a:solidFill>
                  <a:schemeClr val="tx1"/>
                </a:solidFill>
                <a:latin typeface="Times New Roman" pitchFamily="18" charset="0"/>
                <a:cs typeface="Times New Roman" pitchFamily="18" charset="0"/>
              </a:rPr>
              <a:t>Metotreksat (revmatreks, meksat, treksat) – şiş əleyhinə preparatdır, steroiddən asılı astmalarda steroidin dozasının azaldılmasına və xəstənin vəziyyətinin stabilləşməsinə səbəb olur.</a:t>
            </a:r>
            <a:endParaRPr lang="ru-RU" dirty="0">
              <a:solidFill>
                <a:schemeClr val="tx1"/>
              </a:solidFill>
            </a:endParaRPr>
          </a:p>
        </p:txBody>
      </p:sp>
    </p:spTree>
  </p:cSld>
  <p:clrMapOvr>
    <a:masterClrMapping/>
  </p:clrMapOvr>
  <p:transition>
    <p:circl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p:spPr>
        <p:txBody>
          <a:bodyPr>
            <a:noAutofit/>
          </a:bodyPr>
          <a:lstStyle/>
          <a:p>
            <a:pPr algn="l"/>
            <a:r>
              <a:rPr lang="az-Latn-AZ" sz="3200" b="1" i="1" dirty="0" smtClean="0">
                <a:solidFill>
                  <a:schemeClr val="tx1"/>
                </a:solidFill>
                <a:latin typeface="Times New Roman" pitchFamily="18" charset="0"/>
                <a:cs typeface="Times New Roman" pitchFamily="18" charset="0"/>
              </a:rPr>
              <a:t>Astma tutmalarının müalicəsi.</a:t>
            </a:r>
            <a:r>
              <a:rPr lang="en-US" sz="3200" b="1" i="1" dirty="0" smtClean="0">
                <a:solidFill>
                  <a:schemeClr val="tx1"/>
                </a:solidFill>
                <a:latin typeface="Times New Roman" pitchFamily="18" charset="0"/>
                <a:cs typeface="Times New Roman" pitchFamily="18" charset="0"/>
              </a:rPr>
              <a:t/>
            </a:r>
            <a:br>
              <a:rPr lang="en-US" sz="3200" b="1" i="1" dirty="0" smtClean="0">
                <a:solidFill>
                  <a:schemeClr val="tx1"/>
                </a:solidFill>
                <a:latin typeface="Times New Roman" pitchFamily="18" charset="0"/>
                <a:cs typeface="Times New Roman" pitchFamily="18" charset="0"/>
              </a:rPr>
            </a:br>
            <a:r>
              <a:rPr lang="ru-RU" sz="3200" dirty="0" smtClean="0">
                <a:solidFill>
                  <a:schemeClr val="tx1"/>
                </a:solidFill>
                <a:latin typeface="Times New Roman" pitchFamily="18" charset="0"/>
                <a:cs typeface="Times New Roman" pitchFamily="18" charset="0"/>
              </a:rPr>
              <a:t/>
            </a:r>
            <a:br>
              <a:rPr lang="ru-RU" sz="3200" dirty="0" smtClean="0">
                <a:solidFill>
                  <a:schemeClr val="tx1"/>
                </a:solidFill>
                <a:latin typeface="Times New Roman" pitchFamily="18" charset="0"/>
                <a:cs typeface="Times New Roman" pitchFamily="18" charset="0"/>
              </a:rPr>
            </a:br>
            <a:r>
              <a:rPr lang="az-Latn-AZ" sz="3200" dirty="0" smtClean="0">
                <a:solidFill>
                  <a:schemeClr val="tx1"/>
                </a:solidFill>
                <a:latin typeface="Times New Roman" pitchFamily="18" charset="0"/>
                <a:cs typeface="Times New Roman" pitchFamily="18" charset="0"/>
              </a:rPr>
              <a:t> </a:t>
            </a:r>
            <a:r>
              <a:rPr lang="az-Latn-AZ" sz="3200" i="1" u="sng" dirty="0" smtClean="0">
                <a:solidFill>
                  <a:schemeClr val="tx1"/>
                </a:solidFill>
                <a:latin typeface="Times New Roman" pitchFamily="18" charset="0"/>
                <a:cs typeface="Times New Roman" pitchFamily="18" charset="0"/>
              </a:rPr>
              <a:t>Yüngül boğulma tutmalarının</a:t>
            </a:r>
            <a:r>
              <a:rPr lang="az-Latn-AZ" sz="3200" dirty="0" smtClean="0">
                <a:solidFill>
                  <a:schemeClr val="tx1"/>
                </a:solidFill>
                <a:latin typeface="Times New Roman" pitchFamily="18" charset="0"/>
                <a:cs typeface="Times New Roman" pitchFamily="18" charset="0"/>
              </a:rPr>
              <a:t> qarşısını almaq üçün daxilə eufillin həbi,</a:t>
            </a:r>
            <a:r>
              <a:rPr lang="en-US" sz="3200" dirty="0" smtClean="0">
                <a:solidFill>
                  <a:schemeClr val="tx1"/>
                </a:solidFill>
                <a:latin typeface="Times New Roman" pitchFamily="18" charset="0"/>
                <a:cs typeface="Times New Roman" pitchFamily="18" charset="0"/>
              </a:rPr>
              <a:t> </a:t>
            </a:r>
            <a:r>
              <a:rPr lang="az-Latn-AZ" sz="3200" dirty="0" smtClean="0">
                <a:solidFill>
                  <a:schemeClr val="tx1"/>
                </a:solidFill>
                <a:latin typeface="Times New Roman" pitchFamily="18" charset="0"/>
                <a:cs typeface="Times New Roman" pitchFamily="18" charset="0"/>
              </a:rPr>
              <a:t>antastman, no – şpa, papaverin, qalidor təyin edilir.</a:t>
            </a:r>
            <a:r>
              <a:rPr lang="ru-RU" sz="3200" dirty="0" smtClean="0">
                <a:solidFill>
                  <a:schemeClr val="tx1"/>
                </a:solidFill>
                <a:latin typeface="Times New Roman" pitchFamily="18" charset="0"/>
                <a:cs typeface="Times New Roman" pitchFamily="18" charset="0"/>
              </a:rPr>
              <a:t/>
            </a:r>
            <a:br>
              <a:rPr lang="ru-RU" sz="3200" dirty="0" smtClean="0">
                <a:solidFill>
                  <a:schemeClr val="tx1"/>
                </a:solidFill>
                <a:latin typeface="Times New Roman" pitchFamily="18" charset="0"/>
                <a:cs typeface="Times New Roman" pitchFamily="18" charset="0"/>
              </a:rPr>
            </a:br>
            <a:r>
              <a:rPr lang="az-Latn-AZ" sz="3200" i="1" u="sng" dirty="0" smtClean="0">
                <a:solidFill>
                  <a:schemeClr val="tx1"/>
                </a:solidFill>
                <a:latin typeface="Times New Roman" pitchFamily="18" charset="0"/>
                <a:cs typeface="Times New Roman" pitchFamily="18" charset="0"/>
              </a:rPr>
              <a:t>Xəstənin fikrini yayındırmaq</a:t>
            </a:r>
            <a:r>
              <a:rPr lang="az-Latn-AZ" sz="3200" dirty="0" smtClean="0">
                <a:solidFill>
                  <a:schemeClr val="tx1"/>
                </a:solidFill>
                <a:latin typeface="Times New Roman" pitchFamily="18" charset="0"/>
                <a:cs typeface="Times New Roman" pitchFamily="18" charset="0"/>
              </a:rPr>
              <a:t> ( söhbət, ayağını isti suya qoymaq, xardal yaxması), bəzən adrenalin törəmələri ilə (izoprenalin, orsiprenalin, heksadrenalin, ventolin, berotek) inhalyasiya səmərəli olur.</a:t>
            </a:r>
            <a:r>
              <a:rPr lang="ru-RU" sz="3200" dirty="0" smtClean="0">
                <a:solidFill>
                  <a:schemeClr val="tx1"/>
                </a:solidFill>
                <a:latin typeface="Times New Roman" pitchFamily="18" charset="0"/>
                <a:cs typeface="Times New Roman" pitchFamily="18" charset="0"/>
              </a:rPr>
              <a:t/>
            </a:r>
            <a:br>
              <a:rPr lang="ru-RU" sz="3200" dirty="0" smtClean="0">
                <a:solidFill>
                  <a:schemeClr val="tx1"/>
                </a:solidFill>
                <a:latin typeface="Times New Roman" pitchFamily="18" charset="0"/>
                <a:cs typeface="Times New Roman" pitchFamily="18" charset="0"/>
              </a:rPr>
            </a:br>
            <a:r>
              <a:rPr lang="az-Latn-AZ" sz="3200" dirty="0" smtClean="0">
                <a:solidFill>
                  <a:schemeClr val="tx1"/>
                </a:solidFill>
                <a:latin typeface="Times New Roman" pitchFamily="18" charset="0"/>
                <a:cs typeface="Times New Roman" pitchFamily="18" charset="0"/>
              </a:rPr>
              <a:t>Bu pillədə iltihab əleyhinə terapiyaya ehtiyac yoxdur.</a:t>
            </a:r>
            <a:endParaRPr lang="ru-RU" sz="3200" dirty="0">
              <a:solidFill>
                <a:schemeClr val="tx1"/>
              </a:solidFill>
              <a:latin typeface="Times New Roman" pitchFamily="18" charset="0"/>
              <a:cs typeface="Times New Roman" pitchFamily="18" charset="0"/>
            </a:endParaRPr>
          </a:p>
        </p:txBody>
      </p:sp>
    </p:spTree>
  </p:cSld>
  <p:clrMapOvr>
    <a:masterClrMapping/>
  </p:clrMapOvr>
  <p:transition>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85728"/>
            <a:ext cx="8496000" cy="622800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endParaRPr lang="en-US" sz="2800" b="1" dirty="0" smtClean="0">
              <a:latin typeface="Times New Roman" pitchFamily="18" charset="0"/>
              <a:cs typeface="Times New Roman" pitchFamily="18" charset="0"/>
            </a:endParaRPr>
          </a:p>
          <a:p>
            <a:r>
              <a:rPr lang="en-US" sz="2800" b="1" dirty="0" err="1" smtClean="0">
                <a:latin typeface="Times New Roman" pitchFamily="18" charset="0"/>
                <a:cs typeface="Times New Roman" pitchFamily="18" charset="0"/>
              </a:rPr>
              <a:t>Bronxial</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astma</a:t>
            </a:r>
            <a:r>
              <a:rPr lang="en-US" sz="2800" dirty="0">
                <a:latin typeface="Times New Roman" pitchFamily="18" charset="0"/>
                <a:cs typeface="Times New Roman" pitchFamily="18" charset="0"/>
              </a:rPr>
              <a:t> – </a:t>
            </a:r>
            <a:r>
              <a:rPr lang="en-US" sz="2800" dirty="0" err="1">
                <a:latin typeface="Times New Roman" pitchFamily="18" charset="0"/>
                <a:cs typeface="Times New Roman" pitchFamily="18" charset="0"/>
              </a:rPr>
              <a:t>tənəffüs</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sisteminin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xroniki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infeksion-allergik</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mənşəli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xəstəliyidir</a:t>
            </a:r>
            <a:r>
              <a:rPr lang="en-US"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r>
              <a:rPr lang="en-US" sz="2800" dirty="0" err="1" smtClean="0">
                <a:latin typeface="Times New Roman" pitchFamily="18" charset="0"/>
                <a:cs typeface="Times New Roman" pitchFamily="18" charset="0"/>
              </a:rPr>
              <a:t>Bronxial</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astma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traxeya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və</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bronxların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müxtəlif</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qıcıqlandırıcılara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qarşı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həssaslığının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artması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nəticəsində</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tənəffüs</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yollarının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obstruksiyası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deməkdir</a:t>
            </a:r>
            <a:r>
              <a:rPr lang="en-US"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5" name="Прямоугольник 4"/>
          <p:cNvSpPr/>
          <p:nvPr/>
        </p:nvSpPr>
        <p:spPr>
          <a:xfrm>
            <a:off x="714348" y="2714620"/>
            <a:ext cx="7500990" cy="646331"/>
          </a:xfrm>
          <a:prstGeom prst="rect">
            <a:avLst/>
          </a:prstGeom>
        </p:spPr>
        <p:txBody>
          <a:bodyPr wrap="square">
            <a:spAutoFit/>
          </a:bodyPr>
          <a:lstStyle/>
          <a:p>
            <a:endParaRPr lang="en-US" dirty="0" smtClean="0"/>
          </a:p>
          <a:p>
            <a:endParaRPr lang="en-US" dirty="0"/>
          </a:p>
        </p:txBody>
      </p:sp>
    </p:spTree>
  </p:cSld>
  <p:clrMapOvr>
    <a:masterClrMapping/>
  </p:clrMapOvr>
  <p:transition>
    <p:circl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p:spPr>
        <p:txBody>
          <a:bodyPr>
            <a:normAutofit/>
          </a:bodyPr>
          <a:lstStyle/>
          <a:p>
            <a:pPr algn="l"/>
            <a:r>
              <a:rPr lang="az-Latn-AZ" sz="3200" i="1" u="sng" dirty="0" smtClean="0">
                <a:solidFill>
                  <a:schemeClr val="tx1"/>
                </a:solidFill>
                <a:latin typeface="Times New Roman" pitchFamily="18" charset="0"/>
                <a:cs typeface="Times New Roman" pitchFamily="18" charset="0"/>
              </a:rPr>
              <a:t>Orta ağırlıqlı boğulma tutmalarını</a:t>
            </a:r>
            <a:r>
              <a:rPr lang="az-Latn-AZ" sz="3200" dirty="0" smtClean="0">
                <a:solidFill>
                  <a:schemeClr val="tx1"/>
                </a:solidFill>
                <a:latin typeface="Times New Roman" pitchFamily="18" charset="0"/>
                <a:cs typeface="Times New Roman" pitchFamily="18" charset="0"/>
              </a:rPr>
              <a:t> qarşısını almaq üçün:</a:t>
            </a:r>
            <a:r>
              <a:rPr lang="ru-RU" sz="3200" dirty="0" smtClean="0">
                <a:solidFill>
                  <a:schemeClr val="tx1"/>
                </a:solidFill>
                <a:latin typeface="Times New Roman" pitchFamily="18" charset="0"/>
                <a:cs typeface="Times New Roman" pitchFamily="18" charset="0"/>
              </a:rPr>
              <a:t/>
            </a:r>
            <a:br>
              <a:rPr lang="ru-RU" sz="3200" dirty="0" smtClean="0">
                <a:solidFill>
                  <a:schemeClr val="tx1"/>
                </a:solidFill>
                <a:latin typeface="Times New Roman" pitchFamily="18" charset="0"/>
                <a:cs typeface="Times New Roman" pitchFamily="18" charset="0"/>
              </a:rPr>
            </a:br>
            <a:r>
              <a:rPr lang="az-Latn-AZ" sz="3200" dirty="0" smtClean="0">
                <a:solidFill>
                  <a:schemeClr val="tx1"/>
                </a:solidFill>
                <a:latin typeface="Times New Roman" pitchFamily="18" charset="0"/>
                <a:cs typeface="Times New Roman" pitchFamily="18" charset="0"/>
              </a:rPr>
              <a:t>0,1% li adrenalin məhlulu 0,5 – 1ml dəri altına və ya aerozol istifadə olunur. </a:t>
            </a:r>
            <a:r>
              <a:rPr lang="en-US" sz="3200" dirty="0" smtClean="0">
                <a:solidFill>
                  <a:schemeClr val="tx1"/>
                </a:solidFill>
                <a:latin typeface="Times New Roman" pitchFamily="18" charset="0"/>
                <a:cs typeface="Times New Roman" pitchFamily="18" charset="0"/>
              </a:rPr>
              <a:t/>
            </a:r>
            <a:br>
              <a:rPr lang="en-US" sz="3200" dirty="0" smtClean="0">
                <a:solidFill>
                  <a:schemeClr val="tx1"/>
                </a:solidFill>
                <a:latin typeface="Times New Roman" pitchFamily="18" charset="0"/>
                <a:cs typeface="Times New Roman" pitchFamily="18" charset="0"/>
              </a:rPr>
            </a:br>
            <a:r>
              <a:rPr lang="az-Latn-AZ" sz="3200" dirty="0" smtClean="0">
                <a:solidFill>
                  <a:schemeClr val="tx1"/>
                </a:solidFill>
                <a:latin typeface="Times New Roman" pitchFamily="18" charset="0"/>
                <a:cs typeface="Times New Roman" pitchFamily="18" charset="0"/>
              </a:rPr>
              <a:t>2 – 3 dəq – yə təsir göstərir və təsir müddəti 1 saat davam edir (bəzi xəstələrə gün ərzində 10 dəfəyədək istifadə olunur).</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ru-RU" sz="3200" dirty="0"/>
          </a:p>
        </p:txBody>
      </p:sp>
    </p:spTree>
  </p:cSld>
  <p:clrMapOvr>
    <a:masterClrMapping/>
  </p:clrMapOvr>
  <p:transition>
    <p:circl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txBody>
          <a:bodyPr>
            <a:normAutofit fontScale="90000"/>
          </a:bodyPr>
          <a:lstStyle/>
          <a:p>
            <a:pPr algn="l"/>
            <a:r>
              <a:rPr lang="az-Latn-AZ" sz="3600" dirty="0" smtClean="0">
                <a:solidFill>
                  <a:schemeClr val="tx1"/>
                </a:solidFill>
                <a:latin typeface="Times New Roman" pitchFamily="18" charset="0"/>
                <a:cs typeface="Times New Roman" pitchFamily="18" charset="0"/>
              </a:rPr>
              <a:t>Adrenalinə əks göstəriş olduqda hipertoniya xəstəliyində, ÜİX adrenalinin törəmələrindən (  orsiprenalin (alupent),  heksaprenalin ( ipradol), ventolin( salbutamol), berotek (fenoterol)) istifadə olunur. </a:t>
            </a:r>
            <a:r>
              <a:rPr lang="en-US" sz="3600" dirty="0" smtClean="0">
                <a:solidFill>
                  <a:schemeClr val="tx1"/>
                </a:solidFill>
                <a:latin typeface="Times New Roman" pitchFamily="18" charset="0"/>
                <a:cs typeface="Times New Roman" pitchFamily="18" charset="0"/>
              </a:rPr>
              <a:t/>
            </a:r>
            <a:br>
              <a:rPr lang="en-US" sz="3600" dirty="0" smtClean="0">
                <a:solidFill>
                  <a:schemeClr val="tx1"/>
                </a:solidFill>
                <a:latin typeface="Times New Roman" pitchFamily="18" charset="0"/>
                <a:cs typeface="Times New Roman" pitchFamily="18" charset="0"/>
              </a:rPr>
            </a:br>
            <a:r>
              <a:rPr lang="en-US" sz="3600" dirty="0" smtClean="0">
                <a:solidFill>
                  <a:schemeClr val="tx1"/>
                </a:solidFill>
                <a:latin typeface="Times New Roman" pitchFamily="18" charset="0"/>
                <a:cs typeface="Times New Roman" pitchFamily="18" charset="0"/>
              </a:rPr>
              <a:t/>
            </a:r>
            <a:br>
              <a:rPr lang="en-US" sz="3600" dirty="0" smtClean="0">
                <a:solidFill>
                  <a:schemeClr val="tx1"/>
                </a:solidFill>
                <a:latin typeface="Times New Roman" pitchFamily="18" charset="0"/>
                <a:cs typeface="Times New Roman" pitchFamily="18" charset="0"/>
              </a:rPr>
            </a:br>
            <a:r>
              <a:rPr lang="az-Latn-AZ" sz="3600" dirty="0" smtClean="0">
                <a:solidFill>
                  <a:schemeClr val="tx1"/>
                </a:solidFill>
                <a:latin typeface="Times New Roman" pitchFamily="18" charset="0"/>
                <a:cs typeface="Times New Roman" pitchFamily="18" charset="0"/>
              </a:rPr>
              <a:t>Alupent inyeksiya şəklində ( 0,5mq</a:t>
            </a:r>
            <a:r>
              <a:rPr lang="az-Latn-AZ" sz="3600" dirty="0" smtClean="0">
                <a:solidFill>
                  <a:schemeClr val="tx1"/>
                </a:solidFill>
                <a:latin typeface="Times New Roman" pitchFamily="18" charset="0"/>
                <a:cs typeface="Times New Roman" pitchFamily="18" charset="0"/>
              </a:rPr>
              <a:t>)</a:t>
            </a:r>
            <a:r>
              <a:rPr lang="en-US" sz="3600" dirty="0" smtClean="0">
                <a:solidFill>
                  <a:schemeClr val="tx1"/>
                </a:solidFill>
                <a:latin typeface="Times New Roman" pitchFamily="18" charset="0"/>
                <a:cs typeface="Times New Roman" pitchFamily="18" charset="0"/>
              </a:rPr>
              <a:t> v</a:t>
            </a:r>
            <a:r>
              <a:rPr lang="az-Latn-AZ" sz="3600" dirty="0" smtClean="0">
                <a:solidFill>
                  <a:schemeClr val="tx1"/>
                </a:solidFill>
                <a:latin typeface="Times New Roman" pitchFamily="18" charset="0"/>
                <a:cs typeface="Times New Roman" pitchFamily="18" charset="0"/>
              </a:rPr>
              <a:t>ə </a:t>
            </a:r>
            <a:r>
              <a:rPr lang="az-Latn-AZ" sz="3600" dirty="0" smtClean="0">
                <a:solidFill>
                  <a:schemeClr val="tx1"/>
                </a:solidFill>
                <a:latin typeface="Times New Roman" pitchFamily="18" charset="0"/>
                <a:cs typeface="Times New Roman" pitchFamily="18" charset="0"/>
              </a:rPr>
              <a:t>aerozol (2%,5% məhlulu, 1mq – dək) işlənir. </a:t>
            </a:r>
            <a:r>
              <a:rPr lang="ru-RU" sz="3600" dirty="0" smtClean="0">
                <a:solidFill>
                  <a:schemeClr val="tx1"/>
                </a:solidFill>
                <a:latin typeface="Times New Roman" pitchFamily="18" charset="0"/>
                <a:cs typeface="Times New Roman" pitchFamily="18" charset="0"/>
              </a:rPr>
              <a:t/>
            </a:r>
            <a:br>
              <a:rPr lang="ru-RU" sz="3600" dirty="0" smtClean="0">
                <a:solidFill>
                  <a:schemeClr val="tx1"/>
                </a:solidFill>
                <a:latin typeface="Times New Roman" pitchFamily="18" charset="0"/>
                <a:cs typeface="Times New Roman" pitchFamily="18" charset="0"/>
              </a:rPr>
            </a:br>
            <a:r>
              <a:rPr lang="en-US" sz="3600" dirty="0" smtClean="0">
                <a:solidFill>
                  <a:schemeClr val="tx1"/>
                </a:solidFill>
                <a:latin typeface="Times New Roman" pitchFamily="18" charset="0"/>
                <a:cs typeface="Times New Roman" pitchFamily="18" charset="0"/>
              </a:rPr>
              <a:t/>
            </a:r>
            <a:br>
              <a:rPr lang="en-US" sz="3600" dirty="0" smtClean="0">
                <a:solidFill>
                  <a:schemeClr val="tx1"/>
                </a:solidFill>
                <a:latin typeface="Times New Roman" pitchFamily="18" charset="0"/>
                <a:cs typeface="Times New Roman" pitchFamily="18" charset="0"/>
              </a:rPr>
            </a:br>
            <a:r>
              <a:rPr lang="az-Latn-AZ" sz="3600" dirty="0" smtClean="0">
                <a:solidFill>
                  <a:schemeClr val="tx1"/>
                </a:solidFill>
                <a:latin typeface="Times New Roman" pitchFamily="18" charset="0"/>
                <a:cs typeface="Times New Roman" pitchFamily="18" charset="0"/>
              </a:rPr>
              <a:t>Ventolin( salbutamol), berotek (fenoterol) aerozoldur. İpradol</a:t>
            </a:r>
            <a:r>
              <a:rPr lang="en-US" sz="3600" dirty="0" smtClean="0">
                <a:solidFill>
                  <a:schemeClr val="tx1"/>
                </a:solidFill>
                <a:latin typeface="Times New Roman" pitchFamily="18" charset="0"/>
                <a:cs typeface="Times New Roman" pitchFamily="18" charset="0"/>
              </a:rPr>
              <a:t> </a:t>
            </a:r>
            <a:r>
              <a:rPr lang="az-Latn-AZ" sz="3600" dirty="0" smtClean="0">
                <a:solidFill>
                  <a:schemeClr val="tx1"/>
                </a:solidFill>
                <a:latin typeface="Times New Roman" pitchFamily="18" charset="0"/>
                <a:cs typeface="Times New Roman" pitchFamily="18" charset="0"/>
              </a:rPr>
              <a:t>vena daxilinə 5 – 10 mkq (1 – 2 amp) istifadə olunur</a:t>
            </a:r>
            <a:r>
              <a:rPr lang="az-Latn-AZ" sz="3600" dirty="0" smtClean="0">
                <a:latin typeface="Times New Roman" pitchFamily="18" charset="0"/>
                <a:cs typeface="Times New Roman" pitchFamily="18" charset="0"/>
              </a:rPr>
              <a:t>.</a:t>
            </a:r>
            <a:endParaRPr lang="ru-RU" dirty="0"/>
          </a:p>
        </p:txBody>
      </p:sp>
    </p:spTree>
  </p:cSld>
  <p:clrMapOvr>
    <a:masterClrMapping/>
  </p:clrMapOvr>
  <p:transition>
    <p:circl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txBody>
          <a:bodyPr>
            <a:normAutofit/>
          </a:bodyPr>
          <a:lstStyle/>
          <a:p>
            <a:r>
              <a:rPr lang="az-Latn-AZ" sz="3000" dirty="0" smtClean="0">
                <a:solidFill>
                  <a:schemeClr val="tx1"/>
                </a:solidFill>
                <a:latin typeface="Times New Roman" pitchFamily="18" charset="0"/>
                <a:cs typeface="Times New Roman" pitchFamily="18" charset="0"/>
              </a:rPr>
              <a:t>Adrenalin </a:t>
            </a:r>
            <a:r>
              <a:rPr lang="az-Latn-AZ" sz="3000" dirty="0" smtClean="0">
                <a:solidFill>
                  <a:schemeClr val="tx1"/>
                </a:solidFill>
                <a:latin typeface="Times New Roman" pitchFamily="18" charset="0"/>
                <a:cs typeface="Times New Roman" pitchFamily="18" charset="0"/>
              </a:rPr>
              <a:t>və onun törəmələrindən effekt alınmadıqda eufillindən 2,4% li məhlulu 10ml v/d istifadə olunur.</a:t>
            </a:r>
            <a:r>
              <a:rPr lang="en-US" sz="3000" dirty="0" smtClean="0">
                <a:solidFill>
                  <a:schemeClr val="tx1"/>
                </a:solidFill>
                <a:latin typeface="Times New Roman" pitchFamily="18" charset="0"/>
                <a:cs typeface="Times New Roman" pitchFamily="18" charset="0"/>
              </a:rPr>
              <a:t/>
            </a:r>
            <a:br>
              <a:rPr lang="en-US" sz="3000" dirty="0" smtClean="0">
                <a:solidFill>
                  <a:schemeClr val="tx1"/>
                </a:solidFill>
                <a:latin typeface="Times New Roman" pitchFamily="18" charset="0"/>
                <a:cs typeface="Times New Roman" pitchFamily="18" charset="0"/>
              </a:rPr>
            </a:br>
            <a:r>
              <a:rPr lang="en-US" sz="3000" dirty="0" smtClean="0">
                <a:solidFill>
                  <a:schemeClr val="tx1"/>
                </a:solidFill>
                <a:latin typeface="Times New Roman" pitchFamily="18" charset="0"/>
                <a:cs typeface="Times New Roman" pitchFamily="18" charset="0"/>
              </a:rPr>
              <a:t/>
            </a:r>
            <a:br>
              <a:rPr lang="en-US" sz="3000" dirty="0" smtClean="0">
                <a:solidFill>
                  <a:schemeClr val="tx1"/>
                </a:solidFill>
                <a:latin typeface="Times New Roman" pitchFamily="18" charset="0"/>
                <a:cs typeface="Times New Roman" pitchFamily="18" charset="0"/>
              </a:rPr>
            </a:br>
            <a:r>
              <a:rPr lang="en-US" sz="3000" dirty="0" smtClean="0">
                <a:solidFill>
                  <a:schemeClr val="tx1"/>
                </a:solidFill>
                <a:latin typeface="Times New Roman" pitchFamily="18" charset="0"/>
                <a:cs typeface="Times New Roman" pitchFamily="18" charset="0"/>
              </a:rPr>
              <a:t>  </a:t>
            </a:r>
            <a:r>
              <a:rPr lang="az-Latn-AZ" sz="3000" dirty="0" smtClean="0">
                <a:solidFill>
                  <a:schemeClr val="tx1"/>
                </a:solidFill>
                <a:latin typeface="Times New Roman" pitchFamily="18" charset="0"/>
                <a:cs typeface="Times New Roman" pitchFamily="18" charset="0"/>
              </a:rPr>
              <a:t>Eufillinin əlavə təsirinə qarşı ( ürək bulanma, qusma, ürəkdə ağrı) 2%li papaverin 2ml, 2%li no – şpa 2ml, 1%li dibazol 4 – 6 ml istifadə olunur.</a:t>
            </a:r>
            <a:r>
              <a:rPr lang="en-US" sz="3000" dirty="0" smtClean="0">
                <a:solidFill>
                  <a:schemeClr val="tx1"/>
                </a:solidFill>
                <a:latin typeface="Times New Roman" pitchFamily="18" charset="0"/>
                <a:cs typeface="Times New Roman" pitchFamily="18" charset="0"/>
              </a:rPr>
              <a:t/>
            </a:r>
            <a:br>
              <a:rPr lang="en-US" sz="3000" dirty="0" smtClean="0">
                <a:solidFill>
                  <a:schemeClr val="tx1"/>
                </a:solidFill>
                <a:latin typeface="Times New Roman" pitchFamily="18" charset="0"/>
                <a:cs typeface="Times New Roman" pitchFamily="18" charset="0"/>
              </a:rPr>
            </a:br>
            <a:r>
              <a:rPr lang="ru-RU" sz="3000" dirty="0" smtClean="0">
                <a:solidFill>
                  <a:schemeClr val="tx1"/>
                </a:solidFill>
                <a:latin typeface="Times New Roman" pitchFamily="18" charset="0"/>
                <a:cs typeface="Times New Roman" pitchFamily="18" charset="0"/>
              </a:rPr>
              <a:t/>
            </a:r>
            <a:br>
              <a:rPr lang="ru-RU" sz="3000" dirty="0" smtClean="0">
                <a:solidFill>
                  <a:schemeClr val="tx1"/>
                </a:solidFill>
                <a:latin typeface="Times New Roman" pitchFamily="18" charset="0"/>
                <a:cs typeface="Times New Roman" pitchFamily="18" charset="0"/>
              </a:rPr>
            </a:br>
            <a:r>
              <a:rPr lang="en-US" sz="3000" dirty="0" smtClean="0">
                <a:solidFill>
                  <a:schemeClr val="tx1"/>
                </a:solidFill>
                <a:latin typeface="Times New Roman" pitchFamily="18" charset="0"/>
                <a:cs typeface="Times New Roman" pitchFamily="18" charset="0"/>
              </a:rPr>
              <a:t>  </a:t>
            </a:r>
            <a:r>
              <a:rPr lang="az-Latn-AZ" sz="3000" dirty="0" smtClean="0">
                <a:solidFill>
                  <a:schemeClr val="tx1"/>
                </a:solidFill>
                <a:latin typeface="Times New Roman" pitchFamily="18" charset="0"/>
                <a:cs typeface="Times New Roman" pitchFamily="18" charset="0"/>
              </a:rPr>
              <a:t>Xəstədə allergik əlamətlər olduqda antihistamin terapiyadan: ə/d və ya v/d </a:t>
            </a:r>
            <a:r>
              <a:rPr lang="az-Latn-AZ" sz="3000" dirty="0" smtClean="0">
                <a:solidFill>
                  <a:schemeClr val="tx1"/>
                </a:solidFill>
                <a:latin typeface="Times New Roman" pitchFamily="18" charset="0"/>
                <a:cs typeface="Times New Roman" pitchFamily="18" charset="0"/>
              </a:rPr>
              <a:t>dimedrol</a:t>
            </a:r>
            <a:r>
              <a:rPr lang="az-Latn-AZ" sz="3000" dirty="0">
                <a:solidFill>
                  <a:prstClr val="black"/>
                </a:solidFill>
                <a:latin typeface="Times New Roman" pitchFamily="18" charset="0"/>
                <a:cs typeface="Times New Roman" pitchFamily="18" charset="0"/>
              </a:rPr>
              <a:t> , suprastin və ya pipolfendən istifadə olunur. </a:t>
            </a:r>
            <a:r>
              <a:rPr lang="az-Latn-AZ" sz="3000" dirty="0" smtClean="0">
                <a:solidFill>
                  <a:prstClr val="black"/>
                </a:solidFill>
                <a:latin typeface="Times New Roman" pitchFamily="18" charset="0"/>
                <a:cs typeface="Times New Roman" pitchFamily="18" charset="0"/>
              </a:rPr>
              <a:t/>
            </a:r>
            <a:br>
              <a:rPr lang="az-Latn-AZ" sz="3000" dirty="0" smtClean="0">
                <a:solidFill>
                  <a:prstClr val="black"/>
                </a:solidFill>
                <a:latin typeface="Times New Roman" pitchFamily="18" charset="0"/>
                <a:cs typeface="Times New Roman" pitchFamily="18" charset="0"/>
              </a:rPr>
            </a:br>
            <a:r>
              <a:rPr lang="az-Latn-AZ" sz="3000" dirty="0">
                <a:solidFill>
                  <a:prstClr val="black"/>
                </a:solidFill>
                <a:latin typeface="Times New Roman" pitchFamily="18" charset="0"/>
                <a:cs typeface="Times New Roman" pitchFamily="18" charset="0"/>
              </a:rPr>
              <a:t/>
            </a:r>
            <a:br>
              <a:rPr lang="az-Latn-AZ" sz="3000" dirty="0">
                <a:solidFill>
                  <a:prstClr val="black"/>
                </a:solidFill>
                <a:latin typeface="Times New Roman" pitchFamily="18" charset="0"/>
                <a:cs typeface="Times New Roman" pitchFamily="18" charset="0"/>
              </a:rPr>
            </a:br>
            <a:endParaRPr lang="ru-RU" sz="3000" dirty="0">
              <a:solidFill>
                <a:schemeClr val="tx1"/>
              </a:solidFill>
              <a:latin typeface="Times New Roman" pitchFamily="18" charset="0"/>
              <a:cs typeface="Times New Roman" pitchFamily="18" charset="0"/>
            </a:endParaRPr>
          </a:p>
        </p:txBody>
      </p:sp>
    </p:spTree>
  </p:cSld>
  <p:clrMapOvr>
    <a:masterClrMapping/>
  </p:clrMapOvr>
  <p:transition>
    <p:circl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p:spPr>
        <p:txBody>
          <a:bodyPr>
            <a:normAutofit/>
          </a:bodyPr>
          <a:lstStyle/>
          <a:p>
            <a:pPr algn="l"/>
            <a:r>
              <a:rPr lang="az-Latn-AZ" sz="3200" dirty="0" smtClean="0">
                <a:solidFill>
                  <a:schemeClr val="tx1"/>
                </a:solidFill>
                <a:latin typeface="Times New Roman" pitchFamily="18" charset="0"/>
                <a:cs typeface="Times New Roman" pitchFamily="18" charset="0"/>
              </a:rPr>
              <a:t>İltihab əleyhinə terapiyaya daxildir: </a:t>
            </a:r>
            <a:r>
              <a:rPr lang="en-US" sz="3200" dirty="0" smtClean="0">
                <a:solidFill>
                  <a:schemeClr val="tx1"/>
                </a:solidFill>
                <a:latin typeface="Times New Roman" pitchFamily="18" charset="0"/>
                <a:cs typeface="Times New Roman" pitchFamily="18" charset="0"/>
              </a:rPr>
              <a:t/>
            </a:r>
            <a:br>
              <a:rPr lang="en-US" sz="3200" dirty="0" smtClean="0">
                <a:solidFill>
                  <a:schemeClr val="tx1"/>
                </a:solidFill>
                <a:latin typeface="Times New Roman" pitchFamily="18" charset="0"/>
                <a:cs typeface="Times New Roman" pitchFamily="18" charset="0"/>
              </a:rPr>
            </a:br>
            <a:r>
              <a:rPr lang="ru-RU" sz="3200" dirty="0" smtClean="0">
                <a:solidFill>
                  <a:schemeClr val="tx1"/>
                </a:solidFill>
                <a:latin typeface="Times New Roman" pitchFamily="18" charset="0"/>
                <a:cs typeface="Times New Roman" pitchFamily="18" charset="0"/>
              </a:rPr>
              <a:t/>
            </a:r>
            <a:br>
              <a:rPr lang="ru-RU" sz="3200" dirty="0" smtClean="0">
                <a:solidFill>
                  <a:schemeClr val="tx1"/>
                </a:solidFill>
                <a:latin typeface="Times New Roman" pitchFamily="18" charset="0"/>
                <a:cs typeface="Times New Roman" pitchFamily="18" charset="0"/>
              </a:rPr>
            </a:br>
            <a:r>
              <a:rPr lang="az-Latn-AZ" sz="3200" dirty="0" smtClean="0">
                <a:solidFill>
                  <a:schemeClr val="tx1"/>
                </a:solidFill>
                <a:latin typeface="Times New Roman" pitchFamily="18" charset="0"/>
                <a:cs typeface="Times New Roman" pitchFamily="18" charset="0"/>
              </a:rPr>
              <a:t>Qlükokortikosteroidlərin tək və ya β2 – aqonistlərlə kombinasiyalı inhalyasiyası</a:t>
            </a:r>
            <a:r>
              <a:rPr lang="ru-RU" sz="3200" dirty="0" smtClean="0">
                <a:solidFill>
                  <a:schemeClr val="tx1"/>
                </a:solidFill>
                <a:latin typeface="Times New Roman" pitchFamily="18" charset="0"/>
                <a:cs typeface="Times New Roman" pitchFamily="18" charset="0"/>
              </a:rPr>
              <a:t/>
            </a:r>
            <a:br>
              <a:rPr lang="ru-RU" sz="3200" dirty="0" smtClean="0">
                <a:solidFill>
                  <a:schemeClr val="tx1"/>
                </a:solidFill>
                <a:latin typeface="Times New Roman" pitchFamily="18" charset="0"/>
                <a:cs typeface="Times New Roman" pitchFamily="18" charset="0"/>
              </a:rPr>
            </a:br>
            <a:r>
              <a:rPr lang="az-Latn-AZ" sz="3200" dirty="0" smtClean="0">
                <a:solidFill>
                  <a:schemeClr val="tx1"/>
                </a:solidFill>
                <a:latin typeface="Times New Roman" pitchFamily="18" charset="0"/>
                <a:cs typeface="Times New Roman" pitchFamily="18" charset="0"/>
              </a:rPr>
              <a:t>β2 – aqonistləri teofillinlə əvəz etmək olar.</a:t>
            </a:r>
            <a:r>
              <a:rPr lang="en-US" sz="3200" dirty="0" smtClean="0">
                <a:solidFill>
                  <a:schemeClr val="tx1"/>
                </a:solidFill>
                <a:latin typeface="Times New Roman" pitchFamily="18" charset="0"/>
                <a:cs typeface="Times New Roman" pitchFamily="18" charset="0"/>
              </a:rPr>
              <a:t/>
            </a:r>
            <a:br>
              <a:rPr lang="en-US" sz="3200" dirty="0" smtClean="0">
                <a:solidFill>
                  <a:schemeClr val="tx1"/>
                </a:solidFill>
                <a:latin typeface="Times New Roman" pitchFamily="18" charset="0"/>
                <a:cs typeface="Times New Roman" pitchFamily="18" charset="0"/>
              </a:rPr>
            </a:br>
            <a:r>
              <a:rPr lang="ru-RU" sz="3200" dirty="0" smtClean="0">
                <a:solidFill>
                  <a:schemeClr val="tx1"/>
                </a:solidFill>
                <a:latin typeface="Times New Roman" pitchFamily="18" charset="0"/>
                <a:cs typeface="Times New Roman" pitchFamily="18" charset="0"/>
              </a:rPr>
              <a:t/>
            </a:r>
            <a:br>
              <a:rPr lang="ru-RU" sz="3200" dirty="0" smtClean="0">
                <a:solidFill>
                  <a:schemeClr val="tx1"/>
                </a:solidFill>
                <a:latin typeface="Times New Roman" pitchFamily="18" charset="0"/>
                <a:cs typeface="Times New Roman" pitchFamily="18" charset="0"/>
              </a:rPr>
            </a:br>
            <a:r>
              <a:rPr lang="az-Latn-AZ" sz="3200" dirty="0" smtClean="0">
                <a:solidFill>
                  <a:schemeClr val="tx1"/>
                </a:solidFill>
                <a:latin typeface="Times New Roman" pitchFamily="18" charset="0"/>
                <a:cs typeface="Times New Roman" pitchFamily="18" charset="0"/>
              </a:rPr>
              <a:t>Alternativ olaraq : antixolinergetik preparatlar və ya antixolinergetiklərin β2 – aqonistlərlə kombinasiyalı inhalyasiyası.</a:t>
            </a:r>
            <a:endParaRPr lang="ru-RU" sz="3200" dirty="0">
              <a:solidFill>
                <a:schemeClr val="tx1"/>
              </a:solidFill>
              <a:latin typeface="Times New Roman" pitchFamily="18" charset="0"/>
              <a:cs typeface="Times New Roman" pitchFamily="18" charset="0"/>
            </a:endParaRPr>
          </a:p>
        </p:txBody>
      </p:sp>
    </p:spTree>
  </p:cSld>
  <p:clrMapOvr>
    <a:masterClrMapping/>
  </p:clrMapOvr>
  <p:transition>
    <p:circl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368940"/>
          </a:xfrm>
        </p:spPr>
        <p:txBody>
          <a:bodyPr>
            <a:normAutofit/>
          </a:bodyPr>
          <a:lstStyle/>
          <a:p>
            <a:pPr algn="l"/>
            <a:r>
              <a:rPr lang="az-Latn-AZ" sz="3200" dirty="0" smtClean="0">
                <a:solidFill>
                  <a:schemeClr val="tx1"/>
                </a:solidFill>
                <a:latin typeface="Times New Roman" pitchFamily="18" charset="0"/>
                <a:cs typeface="Times New Roman" pitchFamily="18" charset="0"/>
              </a:rPr>
              <a:t>Boğulma tutmalarının ağır formasında anestezioloji reanimatoloji briqada çağrılmalıdır.</a:t>
            </a:r>
            <a:r>
              <a:rPr lang="en-US" sz="3200" dirty="0" smtClean="0">
                <a:solidFill>
                  <a:schemeClr val="tx1"/>
                </a:solidFill>
                <a:latin typeface="Times New Roman" pitchFamily="18" charset="0"/>
                <a:cs typeface="Times New Roman" pitchFamily="18" charset="0"/>
              </a:rPr>
              <a:t/>
            </a:r>
            <a:br>
              <a:rPr lang="en-US" sz="3200" dirty="0" smtClean="0">
                <a:solidFill>
                  <a:schemeClr val="tx1"/>
                </a:solidFill>
                <a:latin typeface="Times New Roman" pitchFamily="18" charset="0"/>
                <a:cs typeface="Times New Roman" pitchFamily="18" charset="0"/>
              </a:rPr>
            </a:br>
            <a:r>
              <a:rPr lang="en-US" sz="3200" dirty="0" smtClean="0">
                <a:solidFill>
                  <a:schemeClr val="tx1"/>
                </a:solidFill>
                <a:latin typeface="Times New Roman" pitchFamily="18" charset="0"/>
                <a:cs typeface="Times New Roman" pitchFamily="18" charset="0"/>
              </a:rPr>
              <a:t>	</a:t>
            </a:r>
            <a:r>
              <a:rPr lang="az-Latn-AZ" sz="3200" dirty="0" smtClean="0">
                <a:solidFill>
                  <a:schemeClr val="tx1"/>
                </a:solidFill>
                <a:latin typeface="Times New Roman" pitchFamily="18" charset="0"/>
                <a:cs typeface="Times New Roman" pitchFamily="18" charset="0"/>
              </a:rPr>
              <a:t>Tutmanın </a:t>
            </a:r>
            <a:r>
              <a:rPr lang="az-Latn-AZ" sz="3200" dirty="0" smtClean="0">
                <a:solidFill>
                  <a:schemeClr val="tx1"/>
                </a:solidFill>
                <a:latin typeface="Times New Roman" pitchFamily="18" charset="0"/>
                <a:cs typeface="Times New Roman" pitchFamily="18" charset="0"/>
              </a:rPr>
              <a:t>ağırlığının göstəricilərinə tənəfüsün sayının 1 dəq – də 30, ÜDS</a:t>
            </a:r>
            <a:r>
              <a:rPr lang="en-US" sz="3200" dirty="0" smtClean="0">
                <a:solidFill>
                  <a:schemeClr val="tx1"/>
                </a:solidFill>
                <a:latin typeface="Times New Roman" pitchFamily="18" charset="0"/>
                <a:cs typeface="Times New Roman" pitchFamily="18" charset="0"/>
              </a:rPr>
              <a:t> - 120</a:t>
            </a:r>
            <a:r>
              <a:rPr lang="az-Latn-AZ" sz="3200" dirty="0" smtClean="0">
                <a:solidFill>
                  <a:schemeClr val="tx1"/>
                </a:solidFill>
                <a:latin typeface="Times New Roman" pitchFamily="18" charset="0"/>
                <a:cs typeface="Times New Roman" pitchFamily="18" charset="0"/>
              </a:rPr>
              <a:t> , sistolik arterial təzyiqin nəfəs alma və vermə zamanı  18 mm.cv.st.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dan</a:t>
            </a:r>
            <a:r>
              <a:rPr lang="en-US" sz="3200" dirty="0" smtClean="0">
                <a:solidFill>
                  <a:schemeClr val="tx1"/>
                </a:solidFill>
                <a:latin typeface="Times New Roman" pitchFamily="18" charset="0"/>
                <a:cs typeface="Times New Roman" pitchFamily="18" charset="0"/>
              </a:rPr>
              <a:t> </a:t>
            </a:r>
            <a:r>
              <a:rPr lang="az-Latn-AZ" sz="3200" dirty="0" smtClean="0">
                <a:solidFill>
                  <a:schemeClr val="tx1"/>
                </a:solidFill>
                <a:latin typeface="Times New Roman" pitchFamily="18" charset="0"/>
                <a:cs typeface="Times New Roman" pitchFamily="18" charset="0"/>
              </a:rPr>
              <a:t>ç</a:t>
            </a:r>
            <a:r>
              <a:rPr lang="en-US" sz="3200" dirty="0" smtClean="0">
                <a:solidFill>
                  <a:schemeClr val="tx1"/>
                </a:solidFill>
                <a:latin typeface="Times New Roman" pitchFamily="18" charset="0"/>
                <a:cs typeface="Times New Roman" pitchFamily="18" charset="0"/>
              </a:rPr>
              <a:t>ox</a:t>
            </a:r>
            <a:r>
              <a:rPr lang="az-Latn-AZ" sz="3200" dirty="0" smtClean="0">
                <a:solidFill>
                  <a:schemeClr val="tx1"/>
                </a:solidFill>
                <a:latin typeface="Times New Roman" pitchFamily="18" charset="0"/>
                <a:cs typeface="Times New Roman" pitchFamily="18" charset="0"/>
              </a:rPr>
              <a:t> </a:t>
            </a:r>
            <a:r>
              <a:rPr lang="en-US" sz="3200" dirty="0" smtClean="0">
                <a:solidFill>
                  <a:schemeClr val="tx1"/>
                </a:solidFill>
                <a:latin typeface="Times New Roman" pitchFamily="18" charset="0"/>
                <a:cs typeface="Times New Roman" pitchFamily="18" charset="0"/>
              </a:rPr>
              <a:t>f</a:t>
            </a:r>
            <a:r>
              <a:rPr lang="az-Latn-AZ" sz="3200" dirty="0" smtClean="0">
                <a:solidFill>
                  <a:schemeClr val="tx1"/>
                </a:solidFill>
                <a:latin typeface="Times New Roman" pitchFamily="18" charset="0"/>
                <a:cs typeface="Times New Roman" pitchFamily="18" charset="0"/>
              </a:rPr>
              <a:t>ərqlənməsi aiddir.</a:t>
            </a:r>
            <a:r>
              <a:rPr lang="ru-RU" sz="3200" dirty="0" smtClean="0"/>
              <a:t/>
            </a:r>
            <a:br>
              <a:rPr lang="ru-RU" sz="3200" dirty="0" smtClean="0"/>
            </a:br>
            <a:endParaRPr lang="ru-RU" sz="3200"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0"/>
            <a:ext cx="114300" cy="209550"/>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7"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0"/>
            <a:ext cx="114300" cy="209550"/>
          </a:xfrm>
          <a:prstGeom prst="rect">
            <a:avLst/>
          </a:prstGeom>
          <a:noFill/>
        </p:spPr>
      </p:pic>
    </p:spTree>
  </p:cSld>
  <p:clrMapOvr>
    <a:masterClrMapping/>
  </p:clrMapOvr>
  <p:transition>
    <p:circl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txBody>
          <a:bodyPr>
            <a:normAutofit fontScale="90000"/>
          </a:bodyPr>
          <a:lstStyle/>
          <a:p>
            <a:pPr algn="l"/>
            <a:r>
              <a:rPr lang="az-Latn-AZ" sz="3600" dirty="0" smtClean="0">
                <a:solidFill>
                  <a:schemeClr val="tx1"/>
                </a:solidFill>
                <a:latin typeface="Times New Roman" pitchFamily="18" charset="0"/>
                <a:cs typeface="Times New Roman" pitchFamily="18" charset="0"/>
              </a:rPr>
              <a:t>Hospitalaqədəq dövrdə vena daxilinə :</a:t>
            </a:r>
            <a:r>
              <a:rPr lang="ru-RU" sz="3600" dirty="0" smtClean="0">
                <a:solidFill>
                  <a:schemeClr val="tx1"/>
                </a:solidFill>
                <a:latin typeface="Times New Roman" pitchFamily="18" charset="0"/>
                <a:cs typeface="Times New Roman" pitchFamily="18" charset="0"/>
              </a:rPr>
              <a:t/>
            </a:r>
            <a:br>
              <a:rPr lang="ru-RU" sz="3600" dirty="0" smtClean="0">
                <a:solidFill>
                  <a:schemeClr val="tx1"/>
                </a:solidFill>
                <a:latin typeface="Times New Roman" pitchFamily="18" charset="0"/>
                <a:cs typeface="Times New Roman" pitchFamily="18" charset="0"/>
              </a:rPr>
            </a:br>
            <a:r>
              <a:rPr lang="az-Latn-AZ" sz="3600" dirty="0" smtClean="0">
                <a:solidFill>
                  <a:schemeClr val="tx1"/>
                </a:solidFill>
                <a:latin typeface="Times New Roman" pitchFamily="18" charset="0"/>
                <a:cs typeface="Times New Roman" pitchFamily="18" charset="0"/>
              </a:rPr>
              <a:t>  Adrenalin, eufillin adi dozada</a:t>
            </a:r>
            <a:r>
              <a:rPr lang="en-US" sz="3600" dirty="0" smtClean="0">
                <a:solidFill>
                  <a:schemeClr val="tx1"/>
                </a:solidFill>
                <a:latin typeface="Times New Roman" pitchFamily="18" charset="0"/>
                <a:cs typeface="Times New Roman" pitchFamily="18" charset="0"/>
              </a:rPr>
              <a:t>.</a:t>
            </a:r>
            <a:r>
              <a:rPr lang="ru-RU" sz="3600" dirty="0" smtClean="0">
                <a:solidFill>
                  <a:schemeClr val="tx1"/>
                </a:solidFill>
                <a:latin typeface="Times New Roman" pitchFamily="18" charset="0"/>
                <a:cs typeface="Times New Roman" pitchFamily="18" charset="0"/>
              </a:rPr>
              <a:t/>
            </a:r>
            <a:br>
              <a:rPr lang="ru-RU" sz="3600" dirty="0" smtClean="0">
                <a:solidFill>
                  <a:schemeClr val="tx1"/>
                </a:solidFill>
                <a:latin typeface="Times New Roman" pitchFamily="18" charset="0"/>
                <a:cs typeface="Times New Roman" pitchFamily="18" charset="0"/>
              </a:rPr>
            </a:br>
            <a:r>
              <a:rPr lang="az-Latn-AZ" sz="3600" dirty="0" smtClean="0">
                <a:solidFill>
                  <a:schemeClr val="tx1"/>
                </a:solidFill>
                <a:latin typeface="Times New Roman" pitchFamily="18" charset="0"/>
                <a:cs typeface="Times New Roman" pitchFamily="18" charset="0"/>
              </a:rPr>
              <a:t>  Alupent – 0,5mq, 1 ml 0,9% NaCL – da yavaş - yavaş 5 dəq ərzində və ya 5 – 20 mq 250 ml 5% li qlükozada dəqiqədə 10 – 15 damcı sürəti ilə v/d vurulur.</a:t>
            </a:r>
            <a:r>
              <a:rPr lang="ru-RU" sz="3600" dirty="0" smtClean="0">
                <a:solidFill>
                  <a:schemeClr val="tx1"/>
                </a:solidFill>
                <a:latin typeface="Times New Roman" pitchFamily="18" charset="0"/>
                <a:cs typeface="Times New Roman" pitchFamily="18" charset="0"/>
              </a:rPr>
              <a:t/>
            </a:r>
            <a:br>
              <a:rPr lang="ru-RU" sz="3600" dirty="0" smtClean="0">
                <a:solidFill>
                  <a:schemeClr val="tx1"/>
                </a:solidFill>
                <a:latin typeface="Times New Roman" pitchFamily="18" charset="0"/>
                <a:cs typeface="Times New Roman" pitchFamily="18" charset="0"/>
              </a:rPr>
            </a:br>
            <a:r>
              <a:rPr lang="az-Latn-AZ" sz="3600" dirty="0" smtClean="0">
                <a:solidFill>
                  <a:schemeClr val="tx1"/>
                </a:solidFill>
                <a:latin typeface="Times New Roman" pitchFamily="18" charset="0"/>
                <a:cs typeface="Times New Roman" pitchFamily="18" charset="0"/>
              </a:rPr>
              <a:t>Ipradol </a:t>
            </a:r>
            <a:r>
              <a:rPr lang="en-US" sz="3600" dirty="0" smtClean="0">
                <a:solidFill>
                  <a:schemeClr val="tx1"/>
                </a:solidFill>
                <a:latin typeface="Times New Roman" pitchFamily="18" charset="0"/>
                <a:cs typeface="Times New Roman" pitchFamily="18" charset="0"/>
              </a:rPr>
              <a:t>  </a:t>
            </a:r>
            <a:r>
              <a:rPr lang="az-Latn-AZ" sz="3600" dirty="0" smtClean="0">
                <a:solidFill>
                  <a:schemeClr val="tx1"/>
                </a:solidFill>
                <a:latin typeface="Times New Roman" pitchFamily="18" charset="0"/>
                <a:cs typeface="Times New Roman" pitchFamily="18" charset="0"/>
              </a:rPr>
              <a:t>1 – 2 amp 5 dəq ərzində  v/d vurulur.</a:t>
            </a:r>
            <a:br>
              <a:rPr lang="az-Latn-AZ" sz="3600" dirty="0" smtClean="0">
                <a:solidFill>
                  <a:schemeClr val="tx1"/>
                </a:solidFill>
                <a:latin typeface="Times New Roman" pitchFamily="18" charset="0"/>
                <a:cs typeface="Times New Roman" pitchFamily="18" charset="0"/>
              </a:rPr>
            </a:br>
            <a:r>
              <a:rPr lang="ru-RU" sz="3600" dirty="0" smtClean="0">
                <a:solidFill>
                  <a:schemeClr val="tx1"/>
                </a:solidFill>
                <a:latin typeface="Times New Roman" pitchFamily="18" charset="0"/>
                <a:cs typeface="Times New Roman" pitchFamily="18" charset="0"/>
              </a:rPr>
              <a:t/>
            </a:r>
            <a:br>
              <a:rPr lang="ru-RU" sz="3600" dirty="0" smtClean="0">
                <a:solidFill>
                  <a:schemeClr val="tx1"/>
                </a:solidFill>
                <a:latin typeface="Times New Roman" pitchFamily="18" charset="0"/>
                <a:cs typeface="Times New Roman" pitchFamily="18" charset="0"/>
              </a:rPr>
            </a:br>
            <a:r>
              <a:rPr lang="az-Latn-AZ" sz="3600" dirty="0" smtClean="0">
                <a:solidFill>
                  <a:schemeClr val="tx1"/>
                </a:solidFill>
                <a:latin typeface="Times New Roman" pitchFamily="18" charset="0"/>
                <a:cs typeface="Times New Roman" pitchFamily="18" charset="0"/>
              </a:rPr>
              <a:t>Yanaşı olaraq qlükokortikoid hormonlar – prednizolon 30 – 60 mq, hidrokortizon 100 – 250 mq  250 – 500 ml 5%li qlükozada v/d vurulur.</a:t>
            </a:r>
            <a:endParaRPr lang="ru-RU" dirty="0">
              <a:solidFill>
                <a:schemeClr val="tx1"/>
              </a:solidFill>
            </a:endParaRPr>
          </a:p>
        </p:txBody>
      </p:sp>
    </p:spTree>
  </p:cSld>
  <p:clrMapOvr>
    <a:masterClrMapping/>
  </p:clrMapOvr>
  <p:transition>
    <p:circl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Tree>
  </p:cSld>
  <p:clrMapOvr>
    <a:masterClrMapping/>
  </p:clrMapOvr>
  <p:transition>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357158" y="285729"/>
            <a:ext cx="8358246" cy="535531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fontAlgn="base">
              <a:spcBef>
                <a:spcPct val="0"/>
              </a:spcBef>
              <a:spcAft>
                <a:spcPct val="0"/>
              </a:spcAf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Bu </a:t>
            </a:r>
            <a:r>
              <a:rPr kumimoji="0" lang="en-US" sz="3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zaman</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vəzili</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apparatın</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hipersekresiyası</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saya</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əzələlərin</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spazmı</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selikli</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qişaların</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ödemi</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inkişaf</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edir</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lvl="0" fontAlgn="base">
              <a:spcBef>
                <a:spcPct val="0"/>
              </a:spcBef>
              <a:spcAft>
                <a:spcPct val="0"/>
              </a:spcAft>
            </a:pPr>
            <a:endParaRPr lang="en-US" sz="3000" dirty="0" smtClean="0">
              <a:solidFill>
                <a:schemeClr val="tx1"/>
              </a:solidFill>
              <a:latin typeface="Times New Roman" pitchFamily="18" charset="0"/>
              <a:ea typeface="Calibri" pitchFamily="34" charset="0"/>
              <a:cs typeface="Times New Roman" pitchFamily="18" charset="0"/>
            </a:endParaRPr>
          </a:p>
          <a:p>
            <a:pPr lvl="0" fontAlgn="base">
              <a:spcBef>
                <a:spcPct val="0"/>
              </a:spcBef>
              <a:spcAft>
                <a:spcPct val="0"/>
              </a:spcAft>
            </a:pP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Bütün</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bunlar</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kəskin</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tənəffüs</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çatmamazlığına</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gətirib</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çıxarır</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və</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özünü</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ekspirator</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təngənəfəslik</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kimi</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göstərir</a:t>
            </a:r>
            <a:r>
              <a:rPr lang="en-US" sz="3200" dirty="0" smtClean="0">
                <a:latin typeface="Times New Roman" pitchFamily="18" charset="0"/>
                <a:ea typeface="Calibri" pitchFamily="34" charset="0"/>
                <a:cs typeface="Times New Roman" pitchFamily="18" charset="0"/>
              </a:rPr>
              <a:t>.</a:t>
            </a:r>
          </a:p>
          <a:p>
            <a:pPr lvl="0" fontAlgn="base">
              <a:spcBef>
                <a:spcPct val="0"/>
              </a:spcBef>
              <a:spcAft>
                <a:spcPct val="0"/>
              </a:spcAft>
            </a:pPr>
            <a:endParaRPr lang="en-US" sz="3200" dirty="0" smtClean="0">
              <a:latin typeface="Times New Roman" pitchFamily="18" charset="0"/>
              <a:ea typeface="Calibri" pitchFamily="34" charset="0"/>
              <a:cs typeface="Times New Roman" pitchFamily="18" charset="0"/>
            </a:endParaRPr>
          </a:p>
          <a:p>
            <a:pPr lvl="0" fontAlgn="base">
              <a:spcBef>
                <a:spcPct val="0"/>
              </a:spcBef>
              <a:spcAft>
                <a:spcPct val="0"/>
              </a:spcAft>
            </a:pP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Bronxial</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astma</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tutmalarla</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gedir</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kəskinləşmə</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dövrü</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simptomsus</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dövrlərlə</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növbələşir</a:t>
            </a:r>
            <a:r>
              <a:rPr lang="en-US" sz="2800" dirty="0" smtClean="0">
                <a:latin typeface="Times New Roman"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p:txBody>
      </p:sp>
    </p:spTree>
  </p:cSld>
  <p:clrMapOvr>
    <a:masterClrMapping/>
  </p:clrMapOvr>
  <p:transition>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descr="http://jackhealth.com/blogs/media/blogs/terminology/asthma.gif"/>
          <p:cNvPicPr/>
          <p:nvPr/>
        </p:nvPicPr>
        <p:blipFill>
          <a:blip r:embed="rId2"/>
          <a:srcRect/>
          <a:stretch>
            <a:fillRect/>
          </a:stretch>
        </p:blipFill>
        <p:spPr bwMode="auto">
          <a:xfrm>
            <a:off x="785786" y="857232"/>
            <a:ext cx="7572428" cy="5500726"/>
          </a:xfrm>
          <a:prstGeom prst="rect">
            <a:avLst/>
          </a:prstGeom>
          <a:noFill/>
          <a:ln w="9525">
            <a:noFill/>
            <a:miter lim="800000"/>
            <a:headEnd/>
            <a:tailEnd/>
          </a:ln>
        </p:spPr>
      </p:pic>
    </p:spTree>
  </p:cSld>
  <p:clrMapOvr>
    <a:masterClrMapping/>
  </p:clrMapOvr>
  <p:transition>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596" y="357166"/>
            <a:ext cx="8286808"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err="1" smtClean="0">
                <a:ln>
                  <a:noFill/>
                </a:ln>
                <a:solidFill>
                  <a:srgbClr val="0070C0"/>
                </a:solidFill>
                <a:effectLst/>
                <a:latin typeface="Times New Roman" pitchFamily="18" charset="0"/>
                <a:ea typeface="Calibri" pitchFamily="34" charset="0"/>
                <a:cs typeface="Times New Roman" pitchFamily="18" charset="0"/>
              </a:rPr>
              <a:t>Patogenez</a:t>
            </a:r>
            <a:r>
              <a:rPr kumimoji="0" lang="ru-RU" sz="28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a:t>
            </a:r>
            <a:endParaRPr kumimoji="0" lang="en-US" sz="28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Tənəffüs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yollarının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həssaslığının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artmasına</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və</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astma</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tutmasına</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səbəb</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ola</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biləcək</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7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qrup</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qıcıqlandırıcı</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ayırd</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edilir</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514350" marR="0" lvl="0" indent="-514350" algn="l" defTabSz="914400" rtl="0" eaLnBrk="0" fontAlgn="base" latinLnBrk="0" hangingPunct="0">
              <a:lnSpc>
                <a:spcPct val="100000"/>
              </a:lnSpc>
              <a:spcBef>
                <a:spcPct val="0"/>
              </a:spcBef>
              <a:spcAft>
                <a:spcPct val="0"/>
              </a:spcAft>
              <a:buClrTx/>
              <a:buSzTx/>
              <a:buFontTx/>
              <a:buAutoNum type="arabicParenR"/>
              <a:tabLst/>
            </a:pP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allergenlər</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514350" marR="0" lvl="0" indent="-514350" algn="l" defTabSz="914400" rtl="0" eaLnBrk="0" fontAlgn="base" latinLnBrk="0" hangingPunct="0">
              <a:lnSpc>
                <a:spcPct val="100000"/>
              </a:lnSpc>
              <a:spcBef>
                <a:spcPct val="0"/>
              </a:spcBef>
              <a:spcAft>
                <a:spcPct val="0"/>
              </a:spcAft>
              <a:buClrTx/>
              <a:buSzTx/>
              <a:buFontTx/>
              <a:buAutoNum type="arabicParenR"/>
              <a:tabLst/>
            </a:pP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farmakoloji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preparatlar</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514350" marR="0" lvl="0" indent="-514350" algn="l" defTabSz="914400" rtl="0" eaLnBrk="0" fontAlgn="base" latinLnBrk="0" hangingPunct="0">
              <a:lnSpc>
                <a:spcPct val="100000"/>
              </a:lnSpc>
              <a:spcBef>
                <a:spcPct val="0"/>
              </a:spcBef>
              <a:spcAft>
                <a:spcPct val="0"/>
              </a:spcAft>
              <a:buClrTx/>
              <a:buSzTx/>
              <a:buFontTx/>
              <a:buAutoNum type="arabicParen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ətraf</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mühit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faktorları</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514350" marR="0" lvl="0" indent="-514350" algn="l" defTabSz="914400" rtl="0" eaLnBrk="0" fontAlgn="base" latinLnBrk="0" hangingPunct="0">
              <a:lnSpc>
                <a:spcPct val="100000"/>
              </a:lnSpc>
              <a:spcBef>
                <a:spcPct val="0"/>
              </a:spcBef>
              <a:spcAft>
                <a:spcPct val="0"/>
              </a:spcAft>
              <a:buClrTx/>
              <a:buSzTx/>
              <a:buFontTx/>
              <a:buAutoNum type="arabicParen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istehsalat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tullantıları</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514350" marR="0" lvl="0" indent="-514350" algn="l" defTabSz="914400" rtl="0" eaLnBrk="0" fontAlgn="base" latinLnBrk="0" hangingPunct="0">
              <a:lnSpc>
                <a:spcPct val="100000"/>
              </a:lnSpc>
              <a:spcBef>
                <a:spcPct val="0"/>
              </a:spcBef>
              <a:spcAft>
                <a:spcPct val="0"/>
              </a:spcAft>
              <a:buClrTx/>
              <a:buSzTx/>
              <a:buFontTx/>
              <a:buAutoNum type="arabicParen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infeksiyalar</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514350" marR="0" lvl="0" indent="-514350" algn="l" defTabSz="914400" rtl="0" eaLnBrk="0" fontAlgn="base" latinLnBrk="0" hangingPunct="0">
              <a:lnSpc>
                <a:spcPct val="100000"/>
              </a:lnSpc>
              <a:spcBef>
                <a:spcPct val="0"/>
              </a:spcBef>
              <a:spcAft>
                <a:spcPct val="0"/>
              </a:spcAft>
              <a:buClrTx/>
              <a:buSzTx/>
              <a:buFontTx/>
              <a:buAutoNum type="arabicParen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fiziki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iş</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p>
          <a:p>
            <a:pPr marL="514350" marR="0" lvl="0" indent="-514350" algn="l" defTabSz="914400" rtl="0" eaLnBrk="0" fontAlgn="base" latinLnBrk="0" hangingPunct="0">
              <a:lnSpc>
                <a:spcPct val="100000"/>
              </a:lnSpc>
              <a:spcBef>
                <a:spcPct val="0"/>
              </a:spcBef>
              <a:spcAft>
                <a:spcPct val="0"/>
              </a:spcAft>
              <a:buClrTx/>
              <a:buSzTx/>
              <a:buFontTx/>
              <a:buAutoNum type="arabicParen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emosional</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faktorlar</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428596" y="285728"/>
            <a:ext cx="8358245"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1" u="sng"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Allergenlər</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astmanın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oyanmasına</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səbəb</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olan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qıcıqlandırıcıların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çoxu</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havadadır</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Əgər</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orqanizm</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sensibilizə</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olunubsa</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çox</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az</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miqdar</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antigen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lazımdır</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xəstəlik</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kəskinləşsin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Antigen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ağ</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ciyərlərin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səthindəki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tosqun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hüceyrələrə</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təsir</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edir</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onlar</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da</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hipersensibilizasiya</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mediatorlarının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azad</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olunmasına</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histamin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bradikinin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leykotrien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prostoqlandin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səbəb</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olur</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Bu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mediatorlar</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da</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öz</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növbəsində</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intensiv</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iltihabi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reaksiyaya</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tənəffüs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yollarının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saya</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əzələlərinin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spazmına</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bronxial</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kapillyarların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keçiriciliyinin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artmasına</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gətirib</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çıxarır</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lang="en-US" sz="2800" dirty="0" smtClean="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4.bp.blogspot.com/-fJKYgJ16zBs/TxPVhnPLvLI/AAAAAAAAAUE/tEBqJ9EE-yo/s1600/how-you-get-asthma.jpg"/>
          <p:cNvPicPr/>
          <p:nvPr/>
        </p:nvPicPr>
        <p:blipFill>
          <a:blip r:embed="rId2"/>
          <a:srcRect/>
          <a:stretch>
            <a:fillRect/>
          </a:stretch>
        </p:blipFill>
        <p:spPr bwMode="auto">
          <a:xfrm>
            <a:off x="500034" y="714356"/>
            <a:ext cx="8215370" cy="5857916"/>
          </a:xfrm>
          <a:prstGeom prst="rect">
            <a:avLst/>
          </a:prstGeom>
          <a:noFill/>
          <a:ln w="9525">
            <a:noFill/>
            <a:miter lim="800000"/>
            <a:headEnd/>
            <a:tailEnd/>
          </a:ln>
        </p:spPr>
      </p:pic>
    </p:spTree>
  </p:cSld>
  <p:clrMapOvr>
    <a:masterClrMapping/>
  </p:clrMapOvr>
  <p:transition>
    <p:circl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69072"/>
          </a:xfrm>
        </p:spPr>
        <p:txBody>
          <a:bodyPr>
            <a:normAutofit fontScale="90000"/>
          </a:bodyPr>
          <a:lstStyle/>
          <a:p>
            <a:pPr algn="l"/>
            <a:r>
              <a:rPr lang="en-US" sz="3100" b="1" i="1" u="sng" dirty="0" smtClean="0">
                <a:latin typeface="Times New Roman" pitchFamily="18" charset="0"/>
                <a:cs typeface="Times New Roman" pitchFamily="18" charset="0"/>
              </a:rPr>
              <a:t/>
            </a:r>
            <a:br>
              <a:rPr lang="en-US" sz="3100" b="1" i="1" u="sng" dirty="0" smtClean="0">
                <a:latin typeface="Times New Roman" pitchFamily="18" charset="0"/>
                <a:cs typeface="Times New Roman" pitchFamily="18" charset="0"/>
              </a:rPr>
            </a:br>
            <a:r>
              <a:rPr lang="en-US" sz="3100" b="1" i="1" u="sng" dirty="0" err="1" smtClean="0">
                <a:solidFill>
                  <a:schemeClr val="tx1"/>
                </a:solidFill>
                <a:latin typeface="Times New Roman" pitchFamily="18" charset="0"/>
                <a:cs typeface="Times New Roman" pitchFamily="18" charset="0"/>
              </a:rPr>
              <a:t>Farmakoloji</a:t>
            </a:r>
            <a:r>
              <a:rPr lang="en-US" sz="3100" b="1" i="1" u="sng" dirty="0" smtClean="0">
                <a:solidFill>
                  <a:schemeClr val="tx1"/>
                </a:solidFill>
                <a:latin typeface="Times New Roman" pitchFamily="18" charset="0"/>
                <a:cs typeface="Times New Roman" pitchFamily="18" charset="0"/>
              </a:rPr>
              <a:t> </a:t>
            </a:r>
            <a:r>
              <a:rPr lang="en-US" sz="3100" b="1" i="1" u="sng" dirty="0" err="1" smtClean="0">
                <a:solidFill>
                  <a:schemeClr val="tx1"/>
                </a:solidFill>
                <a:latin typeface="Times New Roman" pitchFamily="18" charset="0"/>
                <a:cs typeface="Times New Roman" pitchFamily="18" charset="0"/>
              </a:rPr>
              <a:t>preparatlar</a:t>
            </a:r>
            <a:r>
              <a:rPr lang="en-US" sz="3100" b="1" i="1" u="sng" dirty="0" smtClean="0">
                <a:solidFill>
                  <a:schemeClr val="tx1"/>
                </a:solidFill>
                <a:latin typeface="Times New Roman" pitchFamily="18" charset="0"/>
                <a:cs typeface="Times New Roman" pitchFamily="18" charset="0"/>
              </a:rPr>
              <a:t>:</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astma</a:t>
            </a:r>
            <a:r>
              <a:rPr lang="en-US" sz="3100" i="1" u="sng"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tutmasına</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daha</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çox</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səbəb</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olan</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dərman</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preparatlarına</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aiddir</a:t>
            </a:r>
            <a:r>
              <a:rPr lang="en-US" sz="3100" dirty="0" smtClean="0">
                <a:solidFill>
                  <a:schemeClr val="tx1"/>
                </a:solidFill>
                <a:latin typeface="Times New Roman" pitchFamily="18" charset="0"/>
                <a:cs typeface="Times New Roman" pitchFamily="18" charset="0"/>
              </a:rPr>
              <a:t>: 1) </a:t>
            </a:r>
            <a:r>
              <a:rPr lang="en-US" sz="3100" dirty="0" err="1" smtClean="0">
                <a:solidFill>
                  <a:schemeClr val="tx1"/>
                </a:solidFill>
                <a:latin typeface="Times New Roman" pitchFamily="18" charset="0"/>
                <a:cs typeface="Times New Roman" pitchFamily="18" charset="0"/>
              </a:rPr>
              <a:t>asetilsalisil</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turşusu</a:t>
            </a:r>
            <a:r>
              <a:rPr lang="en-US" sz="3100" dirty="0" smtClean="0">
                <a:solidFill>
                  <a:schemeClr val="tx1"/>
                </a:solidFill>
                <a:latin typeface="Times New Roman" pitchFamily="18" charset="0"/>
                <a:cs typeface="Times New Roman" pitchFamily="18" charset="0"/>
              </a:rPr>
              <a:t>, 2) </a:t>
            </a:r>
            <a:r>
              <a:rPr lang="en-US" sz="3100" dirty="0" err="1" smtClean="0">
                <a:solidFill>
                  <a:schemeClr val="tx1"/>
                </a:solidFill>
                <a:latin typeface="Times New Roman" pitchFamily="18" charset="0"/>
                <a:cs typeface="Times New Roman" pitchFamily="18" charset="0"/>
              </a:rPr>
              <a:t>tartrazin</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boyaq</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maddəsi</a:t>
            </a:r>
            <a:r>
              <a:rPr lang="en-US" sz="3100" dirty="0" smtClean="0">
                <a:solidFill>
                  <a:schemeClr val="tx1"/>
                </a:solidFill>
                <a:latin typeface="Times New Roman" pitchFamily="18" charset="0"/>
                <a:cs typeface="Times New Roman" pitchFamily="18" charset="0"/>
              </a:rPr>
              <a:t>), 3) β – </a:t>
            </a:r>
            <a:r>
              <a:rPr lang="en-US" sz="3100" dirty="0" err="1" smtClean="0">
                <a:solidFill>
                  <a:schemeClr val="tx1"/>
                </a:solidFill>
                <a:latin typeface="Times New Roman" pitchFamily="18" charset="0"/>
                <a:cs typeface="Times New Roman" pitchFamily="18" charset="0"/>
              </a:rPr>
              <a:t>adrenergik</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reseptorların</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antoqonistləri</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Atenolol</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Betaksolol</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Esmolol</a:t>
            </a:r>
            <a:r>
              <a:rPr lang="en-US" sz="3100" dirty="0" smtClean="0">
                <a:solidFill>
                  <a:schemeClr val="tx1"/>
                </a:solidFill>
                <a:latin typeface="Times New Roman" pitchFamily="18" charset="0"/>
                <a:cs typeface="Times New Roman" pitchFamily="18" charset="0"/>
              </a:rPr>
              <a:t>), 4) </a:t>
            </a:r>
            <a:r>
              <a:rPr lang="en-US" sz="3100" dirty="0" err="1" smtClean="0">
                <a:solidFill>
                  <a:schemeClr val="tx1"/>
                </a:solidFill>
                <a:latin typeface="Times New Roman" pitchFamily="18" charset="0"/>
                <a:cs typeface="Times New Roman" pitchFamily="18" charset="0"/>
              </a:rPr>
              <a:t>sulfanilamidlər</a:t>
            </a:r>
            <a:r>
              <a:rPr lang="en-US" sz="3100" dirty="0" smtClean="0">
                <a:solidFill>
                  <a:schemeClr val="tx1"/>
                </a:solidFill>
                <a:latin typeface="Times New Roman" pitchFamily="18" charset="0"/>
                <a:cs typeface="Times New Roman" pitchFamily="18" charset="0"/>
              </a:rPr>
              <a:t>.</a:t>
            </a:r>
            <a:r>
              <a:rPr lang="ru-RU" sz="3100" dirty="0" smtClean="0">
                <a:solidFill>
                  <a:schemeClr val="tx1"/>
                </a:solidFill>
                <a:latin typeface="Times New Roman" pitchFamily="18" charset="0"/>
                <a:cs typeface="Times New Roman" pitchFamily="18" charset="0"/>
              </a:rPr>
              <a:t/>
            </a:r>
            <a:br>
              <a:rPr lang="ru-RU" sz="3100" dirty="0" smtClean="0">
                <a:solidFill>
                  <a:schemeClr val="tx1"/>
                </a:solidFill>
                <a:latin typeface="Times New Roman" pitchFamily="18" charset="0"/>
                <a:cs typeface="Times New Roman" pitchFamily="18" charset="0"/>
              </a:rPr>
            </a:br>
            <a:r>
              <a:rPr lang="en-US" sz="3100" b="1" i="1" u="sng" dirty="0" err="1" smtClean="0">
                <a:solidFill>
                  <a:schemeClr val="tx1"/>
                </a:solidFill>
                <a:latin typeface="Times New Roman" pitchFamily="18" charset="0"/>
                <a:cs typeface="Times New Roman" pitchFamily="18" charset="0"/>
              </a:rPr>
              <a:t>Ətraf</a:t>
            </a:r>
            <a:r>
              <a:rPr lang="en-US" sz="3100" b="1" i="1" u="sng" dirty="0" smtClean="0">
                <a:solidFill>
                  <a:schemeClr val="tx1"/>
                </a:solidFill>
                <a:latin typeface="Times New Roman" pitchFamily="18" charset="0"/>
                <a:cs typeface="Times New Roman" pitchFamily="18" charset="0"/>
              </a:rPr>
              <a:t> </a:t>
            </a:r>
            <a:r>
              <a:rPr lang="en-US" sz="3100" b="1" i="1" u="sng" dirty="0" err="1" smtClean="0">
                <a:solidFill>
                  <a:schemeClr val="tx1"/>
                </a:solidFill>
                <a:latin typeface="Times New Roman" pitchFamily="18" charset="0"/>
                <a:cs typeface="Times New Roman" pitchFamily="18" charset="0"/>
              </a:rPr>
              <a:t>mühit</a:t>
            </a:r>
            <a:r>
              <a:rPr lang="en-US" sz="3100" b="1" i="1" u="sng" dirty="0" smtClean="0">
                <a:solidFill>
                  <a:schemeClr val="tx1"/>
                </a:solidFill>
                <a:latin typeface="Times New Roman" pitchFamily="18" charset="0"/>
                <a:cs typeface="Times New Roman" pitchFamily="18" charset="0"/>
              </a:rPr>
              <a:t> </a:t>
            </a:r>
            <a:r>
              <a:rPr lang="en-US" sz="3100" b="1" i="1" u="sng" dirty="0" err="1" smtClean="0">
                <a:solidFill>
                  <a:schemeClr val="tx1"/>
                </a:solidFill>
                <a:latin typeface="Times New Roman" pitchFamily="18" charset="0"/>
                <a:cs typeface="Times New Roman" pitchFamily="18" charset="0"/>
              </a:rPr>
              <a:t>faktorları</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dedikdə</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atmosferin</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çirklənməsi</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nəzərdə</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tutulur</a:t>
            </a:r>
            <a:r>
              <a:rPr lang="en-US" sz="3100" dirty="0" smtClean="0">
                <a:solidFill>
                  <a:schemeClr val="tx1"/>
                </a:solidFill>
                <a:latin typeface="Times New Roman" pitchFamily="18" charset="0"/>
                <a:cs typeface="Times New Roman" pitchFamily="18" charset="0"/>
              </a:rPr>
              <a:t>.</a:t>
            </a:r>
            <a:r>
              <a:rPr lang="ru-RU" sz="3100" dirty="0" smtClean="0">
                <a:solidFill>
                  <a:schemeClr val="tx1"/>
                </a:solidFill>
                <a:latin typeface="Times New Roman" pitchFamily="18" charset="0"/>
                <a:cs typeface="Times New Roman" pitchFamily="18" charset="0"/>
              </a:rPr>
              <a:t/>
            </a:r>
            <a:br>
              <a:rPr lang="ru-RU" sz="3100" dirty="0" smtClean="0">
                <a:solidFill>
                  <a:schemeClr val="tx1"/>
                </a:solidFill>
                <a:latin typeface="Times New Roman" pitchFamily="18" charset="0"/>
                <a:cs typeface="Times New Roman" pitchFamily="18" charset="0"/>
              </a:rPr>
            </a:br>
            <a:r>
              <a:rPr lang="en-US" sz="3100" b="1" i="1" u="sng" dirty="0" err="1" smtClean="0">
                <a:solidFill>
                  <a:schemeClr val="tx1"/>
                </a:solidFill>
                <a:latin typeface="Times New Roman" pitchFamily="18" charset="0"/>
                <a:cs typeface="Times New Roman" pitchFamily="18" charset="0"/>
              </a:rPr>
              <a:t>İstehsalat</a:t>
            </a:r>
            <a:r>
              <a:rPr lang="en-US" sz="3100" b="1" i="1" u="sng" dirty="0" smtClean="0">
                <a:solidFill>
                  <a:schemeClr val="tx1"/>
                </a:solidFill>
                <a:latin typeface="Times New Roman" pitchFamily="18" charset="0"/>
                <a:cs typeface="Times New Roman" pitchFamily="18" charset="0"/>
              </a:rPr>
              <a:t> </a:t>
            </a:r>
            <a:r>
              <a:rPr lang="en-US" sz="3100" b="1" i="1" u="sng" dirty="0" err="1" smtClean="0">
                <a:solidFill>
                  <a:schemeClr val="tx1"/>
                </a:solidFill>
                <a:latin typeface="Times New Roman" pitchFamily="18" charset="0"/>
                <a:cs typeface="Times New Roman" pitchFamily="18" charset="0"/>
              </a:rPr>
              <a:t>tullantılarından</a:t>
            </a:r>
            <a:r>
              <a:rPr lang="en-US" sz="3100" i="1" u="sng"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daha</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çox</a:t>
            </a:r>
            <a:r>
              <a:rPr lang="en-US" sz="3100" dirty="0" smtClean="0">
                <a:solidFill>
                  <a:schemeClr val="tx1"/>
                </a:solidFill>
                <a:latin typeface="Times New Roman" pitchFamily="18" charset="0"/>
                <a:cs typeface="Times New Roman" pitchFamily="18" charset="0"/>
              </a:rPr>
              <a:t> metal </a:t>
            </a:r>
            <a:r>
              <a:rPr lang="en-US" sz="3100" dirty="0" err="1" smtClean="0">
                <a:solidFill>
                  <a:schemeClr val="tx1"/>
                </a:solidFill>
                <a:latin typeface="Times New Roman" pitchFamily="18" charset="0"/>
                <a:cs typeface="Times New Roman" pitchFamily="18" charset="0"/>
              </a:rPr>
              <a:t>duzları</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nikel</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xrom</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platin</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taxta</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istehsalı</a:t>
            </a:r>
            <a:r>
              <a:rPr lang="en-US" sz="3100" dirty="0" smtClean="0">
                <a:solidFill>
                  <a:schemeClr val="tx1"/>
                </a:solidFill>
                <a:latin typeface="Times New Roman" pitchFamily="18" charset="0"/>
                <a:cs typeface="Times New Roman" pitchFamily="18" charset="0"/>
              </a:rPr>
              <a:t> , </a:t>
            </a:r>
            <a:r>
              <a:rPr lang="en-US" sz="3100" dirty="0" err="1" smtClean="0">
                <a:solidFill>
                  <a:schemeClr val="tx1"/>
                </a:solidFill>
                <a:latin typeface="Times New Roman" pitchFamily="18" charset="0"/>
                <a:cs typeface="Times New Roman" pitchFamily="18" charset="0"/>
              </a:rPr>
              <a:t>farmaseptik</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tozlar</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aiddir</a:t>
            </a:r>
            <a:r>
              <a:rPr lang="en-US" sz="3100" dirty="0" smtClean="0">
                <a:solidFill>
                  <a:schemeClr val="tx1"/>
                </a:solidFill>
                <a:latin typeface="Times New Roman" pitchFamily="18" charset="0"/>
                <a:cs typeface="Times New Roman" pitchFamily="18" charset="0"/>
              </a:rPr>
              <a:t>.</a:t>
            </a:r>
            <a:r>
              <a:rPr lang="ru-RU" sz="3100" dirty="0" smtClean="0">
                <a:solidFill>
                  <a:schemeClr val="tx1"/>
                </a:solidFill>
                <a:latin typeface="Times New Roman" pitchFamily="18" charset="0"/>
                <a:cs typeface="Times New Roman" pitchFamily="18" charset="0"/>
              </a:rPr>
              <a:t/>
            </a:r>
            <a:br>
              <a:rPr lang="ru-RU" sz="3100" dirty="0" smtClean="0">
                <a:solidFill>
                  <a:schemeClr val="tx1"/>
                </a:solidFill>
                <a:latin typeface="Times New Roman" pitchFamily="18" charset="0"/>
                <a:cs typeface="Times New Roman" pitchFamily="18" charset="0"/>
              </a:rPr>
            </a:br>
            <a:r>
              <a:rPr lang="en-US" sz="3100" b="1" i="1" u="sng" dirty="0" err="1" smtClean="0">
                <a:solidFill>
                  <a:schemeClr val="tx1"/>
                </a:solidFill>
                <a:latin typeface="Times New Roman" pitchFamily="18" charset="0"/>
                <a:cs typeface="Times New Roman" pitchFamily="18" charset="0"/>
              </a:rPr>
              <a:t>İnfeksiyalar</a:t>
            </a:r>
            <a:r>
              <a:rPr lang="en-US" sz="3100" dirty="0" err="1" smtClean="0">
                <a:solidFill>
                  <a:schemeClr val="tx1"/>
                </a:solidFill>
                <a:latin typeface="Times New Roman" pitchFamily="18" charset="0"/>
                <a:cs typeface="Times New Roman" pitchFamily="18" charset="0"/>
              </a:rPr>
              <a:t>dan</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ən</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çox</a:t>
            </a:r>
            <a:r>
              <a:rPr lang="en-US" sz="3100" dirty="0" smtClean="0">
                <a:solidFill>
                  <a:schemeClr val="tx1"/>
                </a:solidFill>
                <a:latin typeface="Times New Roman" pitchFamily="18" charset="0"/>
                <a:cs typeface="Times New Roman" pitchFamily="18" charset="0"/>
              </a:rPr>
              <a:t> respirator virus </a:t>
            </a:r>
            <a:r>
              <a:rPr lang="en-US" sz="3100" dirty="0" err="1" smtClean="0">
                <a:solidFill>
                  <a:schemeClr val="tx1"/>
                </a:solidFill>
                <a:latin typeface="Times New Roman" pitchFamily="18" charset="0"/>
                <a:cs typeface="Times New Roman" pitchFamily="18" charset="0"/>
              </a:rPr>
              <a:t>infeksiyaları</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kəskin</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astma</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tutmasına</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səbəb</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olur</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Belə</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xəstələrin</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orqanizminin</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infeksiyaya</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qarşı</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müqavimətini</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artırmaq</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üçün</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immunoterapiya</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aparılır</a:t>
            </a:r>
            <a:r>
              <a:rPr lang="en-US" sz="3100" dirty="0" smtClean="0">
                <a:solidFill>
                  <a:schemeClr val="tx1"/>
                </a:solidFill>
                <a:latin typeface="Times New Roman" pitchFamily="18" charset="0"/>
                <a:cs typeface="Times New Roman" pitchFamily="18" charset="0"/>
              </a:rPr>
              <a:t>.</a:t>
            </a:r>
            <a:r>
              <a:rPr lang="ru-RU" dirty="0" smtClean="0"/>
              <a:t/>
            </a:r>
            <a:br>
              <a:rPr lang="ru-RU" dirty="0" smtClean="0"/>
            </a:br>
            <a:endParaRPr lang="ru-RU" dirty="0"/>
          </a:p>
        </p:txBody>
      </p:sp>
    </p:spTree>
  </p:cSld>
  <p:clrMapOvr>
    <a:masterClrMapping/>
  </p:clrMapOvr>
  <p:transition>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40444"/>
          </a:xfrm>
        </p:spPr>
        <p:txBody>
          <a:bodyPr>
            <a:normAutofit/>
          </a:bodyPr>
          <a:lstStyle/>
          <a:p>
            <a:r>
              <a:rPr lang="en-US" sz="3100" b="1" i="1" u="sng" dirty="0" smtClean="0">
                <a:latin typeface="Times New Roman" pitchFamily="18" charset="0"/>
                <a:cs typeface="Times New Roman" pitchFamily="18" charset="0"/>
              </a:rPr>
              <a:t/>
            </a:r>
            <a:br>
              <a:rPr lang="en-US" sz="3100" b="1" i="1" u="sng" dirty="0" smtClean="0">
                <a:latin typeface="Times New Roman" pitchFamily="18" charset="0"/>
                <a:cs typeface="Times New Roman" pitchFamily="18" charset="0"/>
              </a:rPr>
            </a:br>
            <a:r>
              <a:rPr lang="en-US" sz="3100" b="1" i="1" u="sng" dirty="0" err="1" smtClean="0">
                <a:solidFill>
                  <a:schemeClr val="tx1"/>
                </a:solidFill>
                <a:latin typeface="Times New Roman" pitchFamily="18" charset="0"/>
                <a:cs typeface="Times New Roman" pitchFamily="18" charset="0"/>
              </a:rPr>
              <a:t>Fiziki</a:t>
            </a:r>
            <a:r>
              <a:rPr lang="en-US" sz="3100" b="1" i="1" u="sng" dirty="0" smtClean="0">
                <a:solidFill>
                  <a:schemeClr val="tx1"/>
                </a:solidFill>
                <a:latin typeface="Times New Roman" pitchFamily="18" charset="0"/>
                <a:cs typeface="Times New Roman" pitchFamily="18" charset="0"/>
              </a:rPr>
              <a:t> </a:t>
            </a:r>
            <a:r>
              <a:rPr lang="en-US" sz="3100" b="1" i="1" u="sng" dirty="0" err="1" smtClean="0">
                <a:solidFill>
                  <a:schemeClr val="tx1"/>
                </a:solidFill>
                <a:latin typeface="Times New Roman" pitchFamily="18" charset="0"/>
                <a:cs typeface="Times New Roman" pitchFamily="18" charset="0"/>
              </a:rPr>
              <a:t>yükdən</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asılı</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olan</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astmada</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xəstələrə</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idman</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məşğələləri</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təyin</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olunur</a:t>
            </a:r>
            <a:r>
              <a:rPr lang="en-US" sz="3100" dirty="0" smtClean="0">
                <a:solidFill>
                  <a:schemeClr val="tx1"/>
                </a:solidFill>
                <a:latin typeface="Times New Roman" pitchFamily="18" charset="0"/>
                <a:cs typeface="Times New Roman" pitchFamily="18" charset="0"/>
              </a:rPr>
              <a:t>.</a:t>
            </a:r>
            <a:br>
              <a:rPr lang="en-US" sz="3100" dirty="0" smtClean="0">
                <a:solidFill>
                  <a:schemeClr val="tx1"/>
                </a:solidFill>
                <a:latin typeface="Times New Roman" pitchFamily="18" charset="0"/>
                <a:cs typeface="Times New Roman" pitchFamily="18" charset="0"/>
              </a:rPr>
            </a:br>
            <a:r>
              <a:rPr lang="ru-RU" sz="3100" dirty="0" smtClean="0">
                <a:solidFill>
                  <a:schemeClr val="tx1"/>
                </a:solidFill>
                <a:latin typeface="Times New Roman" pitchFamily="18" charset="0"/>
                <a:cs typeface="Times New Roman" pitchFamily="18" charset="0"/>
              </a:rPr>
              <a:t/>
            </a:r>
            <a:br>
              <a:rPr lang="ru-RU" sz="3100" dirty="0" smtClean="0">
                <a:solidFill>
                  <a:schemeClr val="tx1"/>
                </a:solidFill>
                <a:latin typeface="Times New Roman" pitchFamily="18" charset="0"/>
                <a:cs typeface="Times New Roman" pitchFamily="18" charset="0"/>
              </a:rPr>
            </a:br>
            <a:r>
              <a:rPr lang="en-US" sz="3100" b="1" i="1" u="sng" dirty="0" err="1" smtClean="0">
                <a:solidFill>
                  <a:schemeClr val="tx1"/>
                </a:solidFill>
                <a:latin typeface="Times New Roman" pitchFamily="18" charset="0"/>
                <a:cs typeface="Times New Roman" pitchFamily="18" charset="0"/>
              </a:rPr>
              <a:t>Emosional</a:t>
            </a:r>
            <a:r>
              <a:rPr lang="en-US" sz="3100" b="1" i="1" u="sng" dirty="0" smtClean="0">
                <a:solidFill>
                  <a:schemeClr val="tx1"/>
                </a:solidFill>
                <a:latin typeface="Times New Roman" pitchFamily="18" charset="0"/>
                <a:cs typeface="Times New Roman" pitchFamily="18" charset="0"/>
              </a:rPr>
              <a:t> </a:t>
            </a:r>
            <a:r>
              <a:rPr lang="en-US" sz="3100" b="1" i="1" u="sng" dirty="0" err="1" smtClean="0">
                <a:solidFill>
                  <a:schemeClr val="tx1"/>
                </a:solidFill>
                <a:latin typeface="Times New Roman" pitchFamily="18" charset="0"/>
                <a:cs typeface="Times New Roman" pitchFamily="18" charset="0"/>
              </a:rPr>
              <a:t>faktorlar</a:t>
            </a:r>
            <a:r>
              <a:rPr lang="en-US" sz="3100" b="1" i="1" u="sng"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astmalı</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xəstənin</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vəziyyətini</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də</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belə</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xəstələrə</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psixoterapiya</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psixotrop</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yaxşılaşdıra</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və</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ya</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pisləşdirə</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bilər</a:t>
            </a:r>
            <a:r>
              <a:rPr lang="en-US" sz="3100" dirty="0" smtClean="0">
                <a:solidFill>
                  <a:schemeClr val="tx1"/>
                </a:solidFill>
                <a:latin typeface="Times New Roman" pitchFamily="18" charset="0"/>
                <a:cs typeface="Times New Roman" pitchFamily="18" charset="0"/>
              </a:rPr>
              <a:t>. </a:t>
            </a:r>
            <a:br>
              <a:rPr lang="en-US" sz="3100" dirty="0" smtClean="0">
                <a:solidFill>
                  <a:schemeClr val="tx1"/>
                </a:solidFill>
                <a:latin typeface="Times New Roman" pitchFamily="18" charset="0"/>
                <a:cs typeface="Times New Roman" pitchFamily="18" charset="0"/>
              </a:rPr>
            </a:b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Ona</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görə</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sedativ</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preparatlar</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elektroyuxu</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vaqosimpatik</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və</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paravertebral</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novokain</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blokadası</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təyin</a:t>
            </a:r>
            <a:r>
              <a:rPr lang="en-US" sz="3100" dirty="0" smtClean="0">
                <a:solidFill>
                  <a:schemeClr val="tx1"/>
                </a:solidFill>
                <a:latin typeface="Times New Roman" pitchFamily="18" charset="0"/>
                <a:cs typeface="Times New Roman" pitchFamily="18" charset="0"/>
              </a:rPr>
              <a:t> </a:t>
            </a:r>
            <a:r>
              <a:rPr lang="en-US" sz="3100" dirty="0" err="1" smtClean="0">
                <a:solidFill>
                  <a:schemeClr val="tx1"/>
                </a:solidFill>
                <a:latin typeface="Times New Roman" pitchFamily="18" charset="0"/>
                <a:cs typeface="Times New Roman" pitchFamily="18" charset="0"/>
              </a:rPr>
              <a:t>olunur</a:t>
            </a:r>
            <a:r>
              <a:rPr lang="en-US" sz="3100" dirty="0" smtClean="0">
                <a:solidFill>
                  <a:schemeClr val="tx1"/>
                </a:solidFill>
                <a:latin typeface="Times New Roman" pitchFamily="18" charset="0"/>
                <a:cs typeface="Times New Roman" pitchFamily="18" charset="0"/>
              </a:rPr>
              <a:t>.</a:t>
            </a:r>
            <a:r>
              <a:rPr lang="ru-RU" dirty="0" smtClean="0"/>
              <a:t/>
            </a:r>
            <a:br>
              <a:rPr lang="ru-RU" dirty="0" smtClean="0"/>
            </a:br>
            <a:endParaRPr lang="ru-RU" dirty="0"/>
          </a:p>
        </p:txBody>
      </p:sp>
    </p:spTree>
  </p:cSld>
  <p:clrMapOvr>
    <a:masterClrMapping/>
  </p:clrMapOvr>
  <p:transition>
    <p:circl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298</TotalTime>
  <Words>303</Words>
  <Application>Microsoft Office PowerPoint</Application>
  <PresentationFormat>Экран (4:3)</PresentationFormat>
  <Paragraphs>56</Paragraphs>
  <Slides>26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Поток</vt:lpstr>
      <vt:lpstr>Bronxial astma.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Farmakoloji preparatlar: astma tutmasına daha çox səbəb olan dərman preparatlarına aiddir: 1) asetilsalisil turşusu, 2) tartrazin (boyaq maddəsi), 3) β – adrenergik reseptorların antoqonistləri  (Atenolol, Betaksolol, Esmolol), 4) sulfanilamidlər. Ətraf mühit faktorları  dedikdə atmosferin çirklənməsi nəzərdə tutulur. İstehsalat tullantılarından daha çox metal duzları (nikel, xrom, platin), taxta istehsalı , farmaseptik tozlar aiddir. İnfeksiyalardan ən çox respirator virus infeksiyaları kəskin astma tutmasına səbəb olur. Belə xəstələrin orqanizminin  infeksiyaya qarşı müqavimətini artırmaq üçün immunoterapiya aparılır. </vt:lpstr>
      <vt:lpstr> Fiziki yükdən asılı olan astmada xəstələrə idman məşğələləri təyin olunur.  Emosional faktorlar  astmalı xəstənin vəziyyətini də belə xəstələrə psixoterapiya, psixotrop, yaxşılaşdıra və ya pisləşdirə bilər.     Ona görə sedativ preparatlar, elektroyuxu, vaqosimpatik və paravertebral novokain blokadası təyin olunur. </vt:lpstr>
      <vt:lpstr>  Klinika. Xəstələr fit verən tənəffüsdən, öskürəkdən, hava çatmamazlığından, döş qəfəsinin sıxılmasından şikayət edirlər.   Xəstəliyin klinikasında əsas rolu tutmalar oynayır.  Xəstəliyin əvvəlində tutmalar qısa müddətli olub, bir neçə dəqiqədən yarım saata qədər davam edir.  Sonralar daha uzun sürüb, sutkalarla davam edə və astmatik statusa keçə bilər.  </vt:lpstr>
      <vt:lpstr>Презентация PowerPoint</vt:lpstr>
      <vt:lpstr> Astma üçün xarakter olan simptomlar triadası: tənəffüsün pozulması,  öskürək  və  xırıltı.  Tutmalar adətən gecələr, gözlənilmədən, bəzən aydın olmayan əlamətlərlə başlayır.  Boğulma kəskin başlayır və sürətlə artır (zökəm, boğazda acışma,dəridə qaşınma).  Xəstə əvvəl döş qəfəsində sıxılma hiss edir, çox vaxt quru öskürək əmələ gəlir.  Tənəffüs sərtləşir, tənəffüsün hər 2 fazasında xırıltılar aydın eşidilir.  Nəfəs vermə müddəti nəfəs almadan 2 – 4 dəfə çox artır, tənəffüs tezləşir, taxikardiya və zəif sistolik hipertenziya meydana çıxır.</vt:lpstr>
      <vt:lpstr>Uzun çəkən və ya güclü tutmalar zamanı yardımçı əzələlər aktivləşir, xəstə ortopnoe vəziyyəti alır.  Auskultasiya zamanı sərt tənəffüs, müxtəlif ölçülü quru xırıltılar bəzən hətta kənardan belə eşidilir. Paradoksal nəbz müşahidə olunur.  Tutma qurtardıqda qatı bəlğəm ifraz olunur. Bəlğəm bəzən tənəffüs yollarının distal hissəsinin formasında olur (Kurşman spiralı). Mikroskop altında Şarko – Leyden kristalları və eozinofillər aşkar olunur.  Ekstremal şəraitdə xırıltılar azalır, hətta itə bilər. Öskürək effektivliyini itirir, təngnəfəslilik yaranır, tənəffüs yolları seliklə tutulur, boğulma baş verir. Bu zaman ağ ciyərlərin mexaniki ventilyasiyası tələb oluna bilər.</vt:lpstr>
      <vt:lpstr>Differensial diaqnostika.    Döş qəfəsinin müəyyən bir hissəsində lokallaşan,öskürək tutmaları ilə müşaiyət olunan daimi xırıltılar endobronxial prosesin – yad cisim, yad törəmə və ya bronxun stenozunun əlamətidir.     Sol mədəciyin kəskin çatmamazlığı simptomları bəzən bronxial asrma kimi qiymətləndirilir. Lakin ağ ciyərin aşağı paylarındakı yaş xırıltılar, çapma ritmi, bəlğəmdə qan izləri düzgün diaqnoz qoymağa yardım edir.  </vt:lpstr>
      <vt:lpstr>Bronxial astma zamanı istifadə olunan dərman preparatları 5 əsas qrupa bölünür:  1) β adrenergik aqonistlər      ( β adrenomimetiklər)  2) metilksantinlər 3) antixolinergetiklər 4) qlükokortikoidlər 5) xrom preparatları</vt:lpstr>
      <vt:lpstr>1)β adrenomimetiklər : a) saligeninlər – albuterol, salbutamol, ventolin b) katexolaminlər – adrenalin, izoprenalin, izotarin c) rekorsinollar – alupent, astmopent, brikanil, berotek, terbutalin  2) Metilksantinlər: teofillin, eufillin (aminofillin) 3) Antixolinergetiklər (xolinolitiklər): atrovent     (ipratropium bromid) 4) Qlükokortikoidlər: prednizolon,hidrokortizon. 5) Xrom preparatları: kromalin Na (İntal)</vt:lpstr>
      <vt:lpstr>   Müalicə. Daimi müalicə:     Antihistamin preparatlar, inhalyasion kortikosteroidlər, inhalyasion β adrenomimetiklərlə yanaşı iltihab əleyhinə terapiyanın əsasını təşkil edir.      İnhalyasion β adrenomimetiklərdən albuterol (salbutamol), terbutalin (brikanil) və ya metoproterenol (alupent) 4 – 6 saatdan bir 2 nəfəs təyin edilir.      İnhalyasion kortikosteroidlərdən tutmaların profilaktikası üçün istifadə olunur ( beklometazon, triamsinolon, kenaloq, flunizolid) . 2 nəfəsdən gündə 4 dəfə təyin olunur.     Kromolin Na fiziki qıcıqdan oyanan astmalarda yaxşı səmərə verir. 2 nəfəsdən gündə 4 dəfə təyin olunur.</vt:lpstr>
      <vt:lpstr>   İnhalyasion maddələr kömək etmədikdə teofillin müalicəyə əlavə olunur. 200 – 400 mq gündə 2 dəfə daxilə təyin olunur.    Astma tutmasından sonra tənəffüs yollarının keçiriciliyi bərpa olunub, xəstənin vəziyyəti stabilləşdikdən sonra parenteral steroidin yerinə daxilə prednizon ( deltazon) 40 – 60 mq gündə 1 dəfə təyin olunur. Dozanı tədricən azaldır və inhalyasion kortikosteroidlərlə əvəz edirlər.    Metotreksat (revmatreks, meksat, treksat) – şiş əleyhinə preparatdır, steroiddən asılı astmalarda steroidin dozasının azaldılmasına və xəstənin vəziyyətinin stabilləşməsinə səbəb olur.</vt:lpstr>
      <vt:lpstr>Astma tutmalarının müalicəsi.   Yüngül boğulma tutmalarının qarşısını almaq üçün daxilə eufillin həbi, antastman, no – şpa, papaverin, qalidor təyin edilir. Xəstənin fikrini yayındırmaq ( söhbət, ayağını isti suya qoymaq, xardal yaxması), bəzən adrenalin törəmələri ilə (izoprenalin, orsiprenalin, heksadrenalin, ventolin, berotek) inhalyasiya səmərəli olur. Bu pillədə iltihab əleyhinə terapiyaya ehtiyac yoxdur.</vt:lpstr>
      <vt:lpstr>Orta ağırlıqlı boğulma tutmalarını qarşısını almaq üçün: 0,1% li adrenalin məhlulu 0,5 – 1ml dəri altına və ya aerozol istifadə olunur.  2 – 3 dəq – yə təsir göstərir və təsir müddəti 1 saat davam edir (bəzi xəstələrə gün ərzində 10 dəfəyədək istifadə olunur).    </vt:lpstr>
      <vt:lpstr>Adrenalinə əks göstəriş olduqda hipertoniya xəstəliyində, ÜİX adrenalinin törəmələrindən (  orsiprenalin (alupent),  heksaprenalin ( ipradol), ventolin( salbutamol), berotek (fenoterol)) istifadə olunur.   Alupent inyeksiya şəklində ( 0,5mq) və aerozol (2%,5% məhlulu, 1mq – dək) işlənir.   Ventolin( salbutamol), berotek (fenoterol) aerozoldur. İpradol vena daxilinə 5 – 10 mkq (1 – 2 amp) istifadə olunur.</vt:lpstr>
      <vt:lpstr>Adrenalin və onun törəmələrindən effekt alınmadıqda eufillindən 2,4% li məhlulu 10ml v/d istifadə olunur.    Eufillinin əlavə təsirinə qarşı ( ürək bulanma, qusma, ürəkdə ağrı) 2%li papaverin 2ml, 2%li no – şpa 2ml, 1%li dibazol 4 – 6 ml istifadə olunur.    Xəstədə allergik əlamətlər olduqda antihistamin terapiyadan: ə/d və ya v/d dimedrol , suprastin və ya pipolfendən istifadə olunur.   </vt:lpstr>
      <vt:lpstr>İltihab əleyhinə terapiyaya daxildir:   Qlükokortikosteroidlərin tək və ya β2 – aqonistlərlə kombinasiyalı inhalyasiyası β2 – aqonistləri teofillinlə əvəz etmək olar.  Alternativ olaraq : antixolinergetik preparatlar və ya antixolinergetiklərin β2 – aqonistlərlə kombinasiyalı inhalyasiyası.</vt:lpstr>
      <vt:lpstr>Boğulma tutmalarının ağır formasında anestezioloji reanimatoloji briqada çağrılmalıdır.  Tutmanın ağırlığının göstəricilərinə tənəfüsün sayının 1 dəq – də 30, ÜDS - 120 , sistolik arterial təzyiqin nəfəs alma və vermə zamanı  18 mm.cv.st.- dan çox fərqlənməsi aiddir. </vt:lpstr>
      <vt:lpstr>Hospitalaqədəq dövrdə vena daxilinə :   Adrenalin, eufillin adi dozada.   Alupent – 0,5mq, 1 ml 0,9% NaCL – da yavaş - yavaş 5 dəq ərzində və ya 5 – 20 mq 250 ml 5% li qlükozada dəqiqədə 10 – 15 damcı sürəti ilə v/d vurulur. Ipradol   1 – 2 amp 5 dəq ərzində  v/d vurulur.  Yanaşı olaraq qlükokortikoid hormonlar – prednizolon 30 – 60 mq, hidrokortizon 100 – 250 mq  250 – 500 ml 5%li qlükozada v/d vurulur.</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Bronxial astma. </dc:title>
  <dc:creator>Customer</dc:creator>
  <cp:lastModifiedBy>IRADE</cp:lastModifiedBy>
  <cp:revision>57</cp:revision>
  <dcterms:created xsi:type="dcterms:W3CDTF">2012-12-04T09:29:38Z</dcterms:created>
  <dcterms:modified xsi:type="dcterms:W3CDTF">2015-01-19T07:47:44Z</dcterms:modified>
</cp:coreProperties>
</file>