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93" r:id="rId11"/>
    <p:sldId id="294" r:id="rId12"/>
    <p:sldId id="295" r:id="rId13"/>
    <p:sldId id="300" r:id="rId14"/>
    <p:sldId id="298" r:id="rId15"/>
    <p:sldId id="301" r:id="rId16"/>
    <p:sldId id="267" r:id="rId17"/>
    <p:sldId id="266" r:id="rId18"/>
    <p:sldId id="268" r:id="rId19"/>
    <p:sldId id="296" r:id="rId20"/>
    <p:sldId id="297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80" r:id="rId31"/>
    <p:sldId id="278" r:id="rId32"/>
    <p:sldId id="279" r:id="rId33"/>
    <p:sldId id="282" r:id="rId34"/>
    <p:sldId id="281" r:id="rId35"/>
    <p:sldId id="283" r:id="rId36"/>
    <p:sldId id="284" r:id="rId37"/>
    <p:sldId id="285" r:id="rId38"/>
    <p:sldId id="286" r:id="rId39"/>
    <p:sldId id="288" r:id="rId40"/>
    <p:sldId id="289" r:id="rId41"/>
    <p:sldId id="304" r:id="rId42"/>
    <p:sldId id="290" r:id="rId43"/>
    <p:sldId id="305" r:id="rId44"/>
    <p:sldId id="292" r:id="rId45"/>
    <p:sldId id="291" r:id="rId46"/>
    <p:sldId id="303" r:id="rId47"/>
    <p:sldId id="302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Y7PWVjrPrK1Xxnu32EgnFQ==" hashData="RmRQuQtNk7XbF6iCD0bhWLnOjnQ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4C0D-A203-4E0D-B12F-3D13792C948B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7DA6DC-EE43-4C0A-B44A-97C924FA5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4C0D-A203-4E0D-B12F-3D13792C948B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A6DC-EE43-4C0A-B44A-97C924FA5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4C0D-A203-4E0D-B12F-3D13792C948B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A6DC-EE43-4C0A-B44A-97C924FA5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4C0D-A203-4E0D-B12F-3D13792C948B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7DA6DC-EE43-4C0A-B44A-97C924FA5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4C0D-A203-4E0D-B12F-3D13792C948B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A6DC-EE43-4C0A-B44A-97C924FA56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4C0D-A203-4E0D-B12F-3D13792C948B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A6DC-EE43-4C0A-B44A-97C924FA5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4C0D-A203-4E0D-B12F-3D13792C948B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7DA6DC-EE43-4C0A-B44A-97C924FA56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4C0D-A203-4E0D-B12F-3D13792C948B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A6DC-EE43-4C0A-B44A-97C924FA5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4C0D-A203-4E0D-B12F-3D13792C948B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A6DC-EE43-4C0A-B44A-97C924FA5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4C0D-A203-4E0D-B12F-3D13792C948B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A6DC-EE43-4C0A-B44A-97C924FA5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4C0D-A203-4E0D-B12F-3D13792C948B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A6DC-EE43-4C0A-B44A-97C924FA56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614C0D-A203-4E0D-B12F-3D13792C948B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7DA6DC-EE43-4C0A-B44A-97C924FA56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tefanwirawan1.hubpages.com/hub/Anaphylaxis-symptoms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fotki.yandex.ru/top/users/vasukd/view/503792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457200"/>
            <a:ext cx="8686800" cy="841375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latin typeface="Times New Roman" pitchFamily="18" charset="0"/>
                <a:cs typeface="Times New Roman" pitchFamily="18" charset="0"/>
              </a:rPr>
              <a:t>ANAFİLAKTİK ŞOK 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images-partners.google.com/images?q=tbn:ANd9GcRSnhqcsxfjfKcxhTJtpYVuFEDhE-btgjjNPQBOm97FRJZDm3rHcaLeSNA:http://cdn-u.kaskus.us/36/81m3jll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357298"/>
            <a:ext cx="7143800" cy="435771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14348" y="5916059"/>
            <a:ext cx="79157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Ə.Əliyev adına Az.DHTİ, terapiya kafedrası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32" y="457200"/>
            <a:ext cx="8991600" cy="838200"/>
          </a:xfrm>
        </p:spPr>
        <p:txBody>
          <a:bodyPr>
            <a:noAutofit/>
          </a:bodyPr>
          <a:lstStyle/>
          <a:p>
            <a:pPr algn="ctr"/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Gedi</a:t>
            </a:r>
            <a:r>
              <a:rPr lang="az-Latn-AZ" sz="2800" b="1" u="sng" dirty="0" smtClean="0">
                <a:latin typeface="Times New Roman" pitchFamily="18" charset="0"/>
                <a:cs typeface="Times New Roman" pitchFamily="18" charset="0"/>
              </a:rPr>
              <a:t>ş variantları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8929718" cy="5000660"/>
          </a:xfrm>
        </p:spPr>
        <p:txBody>
          <a:bodyPr>
            <a:normAutofit fontScale="62500" lnSpcReduction="20000"/>
          </a:bodyPr>
          <a:lstStyle/>
          <a:p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Kəskin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bədxassəli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ildırımvari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b="1" u="sng" dirty="0" smtClean="0"/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sürətlə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düşməsi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diastolik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AT-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 mm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c.süt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qədər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düşməsi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huşun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dərin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pozulması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tənəffüs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çatışmazlığı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səciyyələnir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İldırımvari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şokun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gedişinin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fərqli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xüsusiyyəti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əleyhinə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intensiv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terapiyaya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qarşı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rezistentlik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dərin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komatoz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vəziyyətədək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proqressiv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inkişafdır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Həyati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vacib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orqanların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zədələnməsi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əlaqədar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adətən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ilk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dəqiqə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saatlarda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ölüm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Aparıcı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klinik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sindromdan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asılı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olaraq</a:t>
            </a:r>
            <a:r>
              <a:rPr lang="az-Latn-A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kəskin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tənəffüs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çatışmazlığı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(KTÇ)</a:t>
            </a:r>
            <a:endParaRPr lang="az-Latn-AZ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əskin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damar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çatışmazlığı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(KDÇ)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KTÇ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sindromu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üstünlüyü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gedən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zamanı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qəflətən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əmələ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gələn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zəiflik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çatışmazlığı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döş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qəfəsində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sıxıntı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üzücü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öskürək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ekspirator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təngnəfəslik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pulsasiya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ağrıları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ürək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nahiyəsində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ağrı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qorxu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hissi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qeyd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olunur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Dəri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örtüklərinin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kəskin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avazıması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sianozu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ağız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nahiyəsində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köpük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çətinləşmiş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fitvari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tənəffüs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nəfəs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vermə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zamanı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xırıltılar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müşahidə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edilir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Üzün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bədənin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digər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hissələrinin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angionevrotik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ödemi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inkişaf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Sonradan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KTÇ-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proqressivləşməsi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əlamətləri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davam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etdikdə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kəskin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böyrəküstü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vəzi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çatışmazlığı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simptomları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əlavə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olunduqda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letal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nəticə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61908"/>
            <a:ext cx="8686800" cy="838200"/>
          </a:xfrm>
        </p:spPr>
        <p:txBody>
          <a:bodyPr/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Gedi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ş variantları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256584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Xoşxassəli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zamanı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AT-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tədricən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mülayim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dərəcədə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enməsi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huşun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alaqaranlıq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olması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tənəffüsün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cüzi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pozulması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müşahidə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edilir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Adətən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əleyhinə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tədbirlər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müsbət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effekt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proqnoz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yaxşı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Ləng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gedişli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damar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tonusunun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tədricən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bərpa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olunması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fərqlənir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görə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müddət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neçə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günə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qədər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adrenomimetiklərin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yeridilməsi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onların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dozasının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tədricən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azaldılaraq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dayandırılması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tələb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olunur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Residivləşən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dalğavari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gedişi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səciyyələnir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İlk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müsbət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nəticədən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müəyyən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vaxt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bəzən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6-8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sonra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hemodinamik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pozğunluqlar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təkrarlanır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Təkrar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pisləşmə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ağır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gedişi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müalicəyə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rezistentliyi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fərqlənir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Abortiv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xoşxassəli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formadır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Özünü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əsasən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asfiksik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variantda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nümayiş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etdirir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zəif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hemodinamik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pozğunluqlar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gedir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qarşısı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alınır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/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Gedi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ş variantları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400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Hemodinamik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variant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kəskin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ürək-damar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çatışmazlığı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simptomlarının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üstünlüyü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keçir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tezləşmiş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zəif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nəbz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dəri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örtüklərinin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solğunluq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əvəz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olunan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hiperemiyası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şiddətli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tərləmə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arterial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təzyiqin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enməsi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huşun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itməsi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Asfiksik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variant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tənəffüs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orqanları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funksiyasının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pozğunluqları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üstünlük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təşkil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bronxospazm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qırtlaq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ödemi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ciyər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ödemi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Serebral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variant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Xəstələrdə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psixomotor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oyanıqlıq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qorxu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hissi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qıcolmalar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beyin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ödemi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simptomları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ağrıları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qusma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epileptiform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tutmalar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hemiplegiya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afaziya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s.)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qeyd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olunur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Abdominal variant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mədə-bağırsaq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pozğunluqları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üstünlük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təşkil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ürəkbulanma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qusma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kəskin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qarın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klinikası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dərəcəsinə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inkişaf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mədə-bağırsaq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ağrıları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Dəri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selikli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qişaların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yanaşı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zədələnməsi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gedən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variant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intensiv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qaşınma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urtikar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səpgi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Kvinke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ödemi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cümlədən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qırtlağın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ödemi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/>
          <a:lstStyle/>
          <a:p>
            <a:pPr algn="ctr"/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dİAQNOSTİKA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9394" name="Picture 2" descr="C:\Users\Medical\Pictur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500174"/>
            <a:ext cx="7000924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Simptomatika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2226" name="Picture 2" descr="C:\Users\Medical\Pictures\imagesCAX77MS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4357694"/>
            <a:ext cx="2500330" cy="2143140"/>
          </a:xfrm>
          <a:prstGeom prst="rect">
            <a:avLst/>
          </a:prstGeom>
          <a:noFill/>
        </p:spPr>
      </p:pic>
      <p:pic>
        <p:nvPicPr>
          <p:cNvPr id="52227" name="Picture 3" descr="C:\Users\Medical\Pictures\imagesCA19ZDO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1571612"/>
            <a:ext cx="2857520" cy="2214578"/>
          </a:xfrm>
          <a:prstGeom prst="rect">
            <a:avLst/>
          </a:prstGeom>
          <a:noFill/>
        </p:spPr>
      </p:pic>
      <p:pic>
        <p:nvPicPr>
          <p:cNvPr id="52228" name="Picture 4" descr="C:\Users\Medical\Pictures\shoc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1428736"/>
            <a:ext cx="2928958" cy="2667000"/>
          </a:xfrm>
          <a:prstGeom prst="rect">
            <a:avLst/>
          </a:prstGeom>
          <a:noFill/>
        </p:spPr>
      </p:pic>
      <p:pic>
        <p:nvPicPr>
          <p:cNvPr id="52234" name="Picture 10" descr="http://im0-tub-ru.yandex.net/i?id=187698450-64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42" y="4439327"/>
            <a:ext cx="2928958" cy="21709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Simptomatika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0418" name="Picture 2" descr="C:\Users\Medical\Pictures\4757892992_1d86ef7f34_z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7" y="2357430"/>
            <a:ext cx="3357587" cy="3429024"/>
          </a:xfrm>
          <a:prstGeom prst="rect">
            <a:avLst/>
          </a:prstGeom>
          <a:noFill/>
        </p:spPr>
      </p:pic>
      <p:sp>
        <p:nvSpPr>
          <p:cNvPr id="60420" name="AutoShape 4" descr="http://s4.hubimg.com/u/6017919_f520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4100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0421" name="Picture 5" descr="C:\Users\Medical\Pictures\6017919_f5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357430"/>
            <a:ext cx="3786214" cy="35290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784"/>
            <a:ext cx="8686800" cy="838200"/>
          </a:xfrm>
        </p:spPr>
        <p:txBody>
          <a:bodyPr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DİAQNOSTİKA</a:t>
            </a:r>
            <a:endParaRPr lang="en-US" dirty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54162"/>
            <a:ext cx="8858312" cy="4525963"/>
          </a:xfrm>
        </p:spPr>
        <p:txBody>
          <a:bodyPr/>
          <a:lstStyle/>
          <a:p>
            <a:pPr>
              <a:buNone/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şokun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diaqnozu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əlamətlərin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anamnestik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məlumatların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düzgün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qiymətləndirilməsi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əsasında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qoyulur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şokun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əlamətləri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ağırlıq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dərəcəsi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allergenin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növündən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asılı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olmur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838200"/>
          </a:xfrm>
        </p:spPr>
        <p:txBody>
          <a:bodyPr/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Anamnez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88632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Çox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zaman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allerqoloji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anamnezin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toplanması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kəskin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vəziyyətin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aradan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qaldırılmasına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yönəlmiş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terapiya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aparıldıqdan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sonra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mümkündür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Anamnez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toplayarkən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aşağıdakı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sualların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cavablandırılması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vacibdir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Əvvəllər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allergik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reaksiyalar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olubmu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Onları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nə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törətmişdi</a:t>
            </a:r>
            <a:r>
              <a:rPr lang="az-Latn-AZ" sz="2400" b="1" i="1" dirty="0" smtClean="0">
                <a:latin typeface="Times New Roman" pitchFamily="18" charset="0"/>
                <a:cs typeface="Times New Roman" pitchFamily="18" charset="0"/>
              </a:rPr>
              <a:t>r və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b="1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nlar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b="1" i="1" dirty="0" smtClean="0">
                <a:latin typeface="Times New Roman" pitchFamily="18" charset="0"/>
                <a:cs typeface="Times New Roman" pitchFamily="18" charset="0"/>
              </a:rPr>
              <a:t>necə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təzahür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edirdi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Müalicə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məqsədi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hansı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preparatlardan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istifadə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olunmuşdu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antihistaminlər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qlükokortikosteroidlər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, adrenalin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s.)?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dəfə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allergik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reaksiyanın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inkişafı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nə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əlaqədardır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adi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rasiona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daxil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olmayan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qida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məhsulu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həşəratın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sancması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dərman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qəbulu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s.)?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Xəstə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hansı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özünümüalicə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tədbirlərindən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istifadə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etmiş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onlar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nə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dərəcədə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effektli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olmuşdur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AŞ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diaqnozu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aşağıdakı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üç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klinik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meyar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mövcud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olduqda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ehtimal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olunur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simptomlarının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qəflətən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başlanması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sürətlə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proqressivləşməsi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Tənəffüs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ürək-qan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damar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sistemində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həyatı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təhlükəli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pozuntular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Dəri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selikli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qişaların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zədələnməsi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hiperemiya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övrə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Kvinke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ödemi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86800" cy="838200"/>
          </a:xfrm>
        </p:spPr>
        <p:txBody>
          <a:bodyPr/>
          <a:lstStyle/>
          <a:p>
            <a:pPr algn="ctr"/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Simptomatika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715016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Tənəffüs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yolları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keçiriciliyinin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pozuntuları</a:t>
            </a:r>
            <a:r>
              <a:rPr lang="az-Latn-A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qırtlaq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tənəffüsü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udmanı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çətinləşdirən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ödemi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tutqunluğu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stridor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təzahür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olunur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Tənəffüs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pozğunluğu</a:t>
            </a:r>
            <a:r>
              <a:rPr lang="az-Latn-A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təngnəfəslik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fitvari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tənəffüs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ağır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hallarda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diffuz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sianoz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tənəffüsün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dayanması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şəklində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üzə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çıxır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Qan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dövranı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pozuntuları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əlamətləri</a:t>
            </a:r>
            <a:r>
              <a:rPr lang="az-Latn-A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solğunluq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soyuq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yapışqan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taxikardiya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bradikardiya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çox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dövranı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fəaliyyətinin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dayanmasından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əvvəl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qeyd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olunur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hipotoniya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miokardın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işemiyası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(EKQ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təsdiqlənir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ürək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dayanmasıdır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az-Latn-A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eyin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qan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dövranının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pozulması</a:t>
            </a:r>
            <a:r>
              <a:rPr lang="az-Latn-A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psixomotor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oyanıqlıq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klonik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qıcolmalar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ölüm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qorxusu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huşun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pozulması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itirilməsi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yini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06" y="1357298"/>
            <a:ext cx="8991600" cy="4722827"/>
          </a:xfrm>
        </p:spPr>
        <p:txBody>
          <a:bodyPr>
            <a:normAutofit fontScale="77500" lnSpcReduction="20000"/>
          </a:bodyPr>
          <a:lstStyle/>
          <a:p>
            <a:r>
              <a:rPr lang="en-US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(AŞ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sürətli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immunoloji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reaksiya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kimi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sensibilizasiya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olmuş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orqanizmə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allergenin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təkrar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daxil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olması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zamanı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tosqun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hüceyrələrdən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bazofillərdən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mediatorların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xaric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olması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nəticəsində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əmələ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gəl</a:t>
            </a:r>
            <a:r>
              <a:rPr lang="az-Latn-A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ən patoloji hal olmaqla aşağıdakılarla xarakterizə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olunur: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az-Latn-AZ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/>
              <a:t>►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həyat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təhlükə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yaradan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kəskin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böhranlı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vəziyyətdir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sürətlə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inkişaf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edərək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ağır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hemodinamik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pozğunluqlar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törədir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orqanizmdə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dərin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hipoksiya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yaradır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həyati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vacib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orqanların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zədələnməsi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müşayiət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edilir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/>
          <a:lstStyle/>
          <a:p>
            <a:pPr algn="ctr"/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Simptomatika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Digər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orqanlar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tərəfindən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təzahür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anafilaksiya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əlamətləri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qaraciyər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venalarının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əzələlərinin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spazmı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qarın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boşluğu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damarlarının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genişlənməsi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onlarda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qanın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depolaşması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sidik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kisəsi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bağırsaqların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əzələlərinin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spazmı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qeyri-ixtiyarı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sidik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ifrazı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defekasiya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uşaqlığın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əzələlərinin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spazmı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uşaqlıq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yolundan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qanlı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ifrazat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hemorragik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fəsadların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inkişafı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nəticələnən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hipokoaqulyasiya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AŞ-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nin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ən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qorxulu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simptomları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tənəffüs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yollarının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ödemi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nəticəsində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tənəffüsün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çətinləşməsi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arterial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təzyiqin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progressiv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enməsidir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Bunların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adekvat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müalicə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aparılmadıqda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fatal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nəticəyə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gətirib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çıxara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bilər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838200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AŞ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ağırlıq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dərəcəsi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686800" cy="5357850"/>
          </a:xfrm>
        </p:spPr>
        <p:txBody>
          <a:bodyPr>
            <a:normAutofit fontScale="55000" lnSpcReduction="20000"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AŞ-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nin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ağırlıq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dərəcəsi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hemodinamik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pozuntuların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qabarıqlığı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müəyyənləşir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dərəcə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yüngül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inkişaf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müddəti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neçə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dəqiqədən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qədər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Sistolik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AT 90 mm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c.süt.-na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qədər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enir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Xəstənin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huşu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aydındır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qaşınma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övrə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ağrıları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gicəllənməsi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nahiyəsində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istilik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hissi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qulaqlarda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küy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taxikardiya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zəiflik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qeyd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olunur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Bu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vəziyyət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əleyhinə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terapiya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asanlıqla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aradan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qaldırılır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dərəcə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orta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ağır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sistolik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AT 90-70,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diastolik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40 mm.c.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süt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aşağıdır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Huşun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itməsi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dərhal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vermir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qeyd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olunmur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Taxikardiya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aritmiya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kəskin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zəiflik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qeyd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edilir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Qırtlağın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ödemi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bronxospazm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hesabına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asfiksiya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qusma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qeyri-ixtiyari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sidik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ifrazı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defekasiya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verə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bilər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dərəcə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ağır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huşun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itməsi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kəskin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tənəffüs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ürək-damar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çatışmazlığı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təngnəfəslik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sianoz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stridoroz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tənəffüs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sapvari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nəbz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sistolik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kəskin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sürətdə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60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mm.c.süt-dan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aşağı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enir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diastolik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təyin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olunmaya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bilər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təzahür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əleyhinə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terapiya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çox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effektivdir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dərəcə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çox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ağır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ildırımvari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şəkildə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kollaps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solğunluq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sianoz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sapvari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nəbz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AT-in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sıfıra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qədər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kəskin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şəkildə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enməsi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komatoz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vəziyyət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huşun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itməsi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qeyri-ixtiyari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sidik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ifrazı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defekasiya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göz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bəbəklərinin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genişlənməsi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işığa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reaksiya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verməməsi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sonda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ürək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tənəffüs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fəaliyyətinin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dayanması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verir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42528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Əsas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əlavə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diaqnostik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meyarlar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731696" cy="547260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Huşun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səviyyəsinin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qiymətləndirilməsi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yuxululuq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huşun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itməsi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Dəri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örtükləri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selikli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qişaların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vəziyyətinin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qiymətləndirilməsi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solğun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bəzən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sianotik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eritema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səpgi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ödem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rinit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konyunktivit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simptomlarının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aşkar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edilməsi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endParaRPr lang="az-Latn-AZ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Udma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tənəffüsün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qiymətləndirilməsi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udmanın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çətinləşməsi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KTÇ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əlamətləri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Nəbzin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xarakteri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sapvari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ritmin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pozulması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s.)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arterial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təzyiqin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( 30-50 mm c.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süt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qədər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aşağı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enməsi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təyini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Qusma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qeyri-ixtiyari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defekasiya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sidik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ifrazı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uşaqlıq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yolundan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qanlı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ifrazat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simptomların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təyini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Laborator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tədqiqatlar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11519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Anafilaksiya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klinik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diaqnozdur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laborator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tədqiqatlara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əsaslanmır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Diaqnoz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tipik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klinik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mənzərə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allergenin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bilinən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təsiri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haqqında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məlumatlar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əsasında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dəqiqləşdirilir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az-Latn-A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Laborator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tədqiqat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reaksiyanın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ağırlıq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dərəcəsini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qiymətləndirməkdə</a:t>
            </a:r>
            <a:r>
              <a:rPr lang="az-Latn-AZ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yardımçı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əhəmiyyətə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malikdir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həmçinin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şübhəli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hallarda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differensial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diaqnostikanın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aparılması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tətbiq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olunur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reaksiya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zamanı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yeganə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potensial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faydalı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təxirəsalınmaz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tədqiqat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tosqun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hüceyrələrin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zərdab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triptazalarının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təyinidir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az-Latn-AZ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Triptaza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həm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həm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anafilaktoid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reaksiyalar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zamanı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tosqun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hüceyrələrdən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ifraz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olunur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Onun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zərdabın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dakı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səviyyəsi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xəstənin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vəziyyətinin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ağırlıq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dərəcəsi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korrelyasiyada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839200" cy="135732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vəziyyətinə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qarşı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yönəlmiş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terapiya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eyni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vaxtda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aşağıdakı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laborator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tədqiqatlar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aparılır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77500" lnSpcReduction="20000"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Qanın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ümumi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analizi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bəzi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hallarda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hematokritin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artması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qeyd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olunur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respirator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metabolik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asidozun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su-elektrolit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balansının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intensiv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terapiyanın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adekvatlığının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qiymətləndirilməsi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turşu-qələvi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müvazinəti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РаСО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рО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təyini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qanın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laxtalanma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sisteminin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müayinəsi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Qanda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ümumi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spesifik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təyin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etməklə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allerqoloji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müayinənin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aparılması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mümkündür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Daha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ətraflı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allerqoloji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müayinə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reaksiyanın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aradan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qaldırılmasından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sonra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aparılır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Dəri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testləri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həftədən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az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olmayan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müddətdən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sonra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keçirilir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28604"/>
            <a:ext cx="8686800" cy="838200"/>
          </a:xfrm>
        </p:spPr>
        <p:txBody>
          <a:bodyPr/>
          <a:lstStyle/>
          <a:p>
            <a:pPr algn="ctr"/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igər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müayinələr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aimi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olaraq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xəstənin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vəziyyətinin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monitorinqi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həyata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keçirilir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fizikal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müayinə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EKQ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nəzarət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auskultasiya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zərurət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olduqda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mərkəzi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venoz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təzyiqin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təyini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digər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instrumental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müayinə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üsulları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Ürək-damar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sisteminin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monitorinqi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ağır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gedişli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ciddi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kardiovaskulyar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patologiyası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xəstələrdə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xüsusən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davamlı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olaraq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adrenoblokatorlar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qəbul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etmiş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şəxslərdə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aparılır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DİFFERENSİAL DİAQNOSTİKA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diaqnozu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qoyarkən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arterial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hipotenziya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tənəffüs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pozğunluqları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huşun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pozulması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müşayiət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olunan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bütün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kəskin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xəstəliklər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miokard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infarktı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ciyər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arteriyasının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tromboemboliyası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kəskin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ürək-damar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çatışmazlığı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hipovolemiya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hipoqlikemiya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kəskin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dərman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zəhərlənmələri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sepsis,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epilepsiya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günvurma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beyin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dövranının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pozulması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s.)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differensial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diaqnostika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aparılmalıdır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DİFFERENSİAL DİAQNOSTİKA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7548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930383"/>
                <a:gridCol w="6756417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Diaqnoz</a:t>
                      </a:r>
                      <a:r>
                        <a:rPr lang="en-US" sz="1800" b="1" i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	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Ehtimal</a:t>
                      </a:r>
                      <a:r>
                        <a:rPr lang="en-US" sz="1800" b="1" i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i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olunan</a:t>
                      </a:r>
                      <a:r>
                        <a:rPr lang="en-US" sz="1800" b="1" i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i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əlamətlər</a:t>
                      </a:r>
                      <a:r>
                        <a:rPr lang="en-US" sz="1800" b="1" i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	</a:t>
                      </a: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Miokard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infarktı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	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Döş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arxasında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anginoz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ağrılar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ilə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müşayiət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edilir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ağır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formalarında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kardiogen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şoka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xas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olan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aritmiyalar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kəskin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sol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mədəcik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çatışmazlığı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üzə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çıxır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Diaqnozu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dəqiqəşdirmək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üçün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EKQ,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ExoKQ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müayinələri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aparılmalı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və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qanda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fermentlər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(KFK MB-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fraksiyası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tropanin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yoxlanmalıdır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	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Ağ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ciyər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arteriyasının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tromboemboliyası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	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Qəflətən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döş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qəfəsinin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müəyyən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nahiyəsində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ağrı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öskürək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təngnəfəslik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qanhayxırma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baş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verir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Diaqnozu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dəqiqləşdirmək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üçün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döş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qəfəsinin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rentgen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müayinəsi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spiral KT,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angiopulmonoqrafiya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edilir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	</a:t>
                      </a: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Müxtəlif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mənşəli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kəskin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ürək-damar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çatışmazlığı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	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Ürək-damar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sisteminə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aid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göstəricilər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(EKQ,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ExoKQ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və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s.)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öyrənilməli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və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anamnezdə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ola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bilən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xəstəliklər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qüsurlar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miokarditlər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ÜİX,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damar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patologiyaları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nəzərə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alınmalıdır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	</a:t>
                      </a:r>
                    </a:p>
                    <a:p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186766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DİFFERENSİAL DİAQNOSTİKA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06" y="928670"/>
          <a:ext cx="9001156" cy="5623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7000892"/>
              </a:tblGrid>
              <a:tr h="7584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Diaqnoz</a:t>
                      </a:r>
                      <a:r>
                        <a:rPr lang="en-US" sz="1800" b="1" i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	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Ehtimal</a:t>
                      </a:r>
                      <a:r>
                        <a:rPr lang="en-US" sz="1800" b="1" i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i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olunan</a:t>
                      </a:r>
                      <a:r>
                        <a:rPr lang="en-US" sz="1800" b="1" i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i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əlamətlər</a:t>
                      </a:r>
                      <a:r>
                        <a:rPr lang="en-US" sz="1800" b="1" i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8417">
                <a:tc>
                  <a:txBody>
                    <a:bodyPr/>
                    <a:lstStyle/>
                    <a:p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Hipovolemiya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Qusma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diarreya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üzücü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poliuriya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olub-olmaması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müəyyən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edilməlidir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	</a:t>
                      </a:r>
                    </a:p>
                  </a:txBody>
                  <a:tcPr/>
                </a:tc>
              </a:tr>
              <a:tr h="726280">
                <a:tc>
                  <a:txBody>
                    <a:bodyPr/>
                    <a:lstStyle/>
                    <a:p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Hipoqlikemiya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Anamnezlə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diabet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aclıq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pankreatit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xroniki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böyrək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çatışmazlığı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yanaşı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qanda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şəkər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yoxlanmalıdır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	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0508">
                <a:tc>
                  <a:txBody>
                    <a:bodyPr/>
                    <a:lstStyle/>
                    <a:p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Kəskin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dərman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zəhərlənmələri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Anamnezə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klinik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əlamətlərə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və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toksiki-kimyəvi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analizə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əsasən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təsdiq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və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inkar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edilir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</a:p>
                  </a:txBody>
                  <a:tcPr/>
                </a:tc>
              </a:tr>
              <a:tr h="9405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Septik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şok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	</a:t>
                      </a:r>
                    </a:p>
                    <a:p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İnfeksiya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mənbəyinin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olması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hərarət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yaxud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hipotermiya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),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titrətmə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tərləmə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mikrosirkulyator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və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hemostaz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pozğunluqlarının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müşahidə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olunması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diaqnozun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qoyulmasına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əsas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verir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	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0595">
                <a:tc>
                  <a:txBody>
                    <a:bodyPr/>
                    <a:lstStyle/>
                    <a:p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Nevroloji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xəstəliklər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Beyin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qan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dövranının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kəskin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pozulması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epilepsiya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beynin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kəskin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iltihabi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xəstəlikləri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və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s.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zamanı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özünəməxsus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aparıcı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beyin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əlamətləri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meydana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çıxır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Diaqnoz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əlavə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müayinələr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likvorun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müayinəsi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baş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beynin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kompüter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tomoqrafiyası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və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s.)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əsasında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dəqiqləşdirilir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	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AŞ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xəstənin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aparılması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alqoritmi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Təxirəsalınmaz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yardım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Ayaq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nahiyələrini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azca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qaldıraraq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xəstəni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uzanıqlı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vəziyyətə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gətirmək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dilin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arxaya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sallanması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asfiksiya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qusuntu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kütlələri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aspirasiyanın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qarşısını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almaq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məqsədi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başını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tərəfə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çevirmək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alt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çənəni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irəli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çəkmək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Təmiz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havanın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daxil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olmasını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təmin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etmək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imkan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varsa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oksigen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terapiyası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aparmaq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Tənəffüs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pozulması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xəstələrdə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tənəffüsün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asanlaşması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məqsədi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oturaq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vəziyyətə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üstünlük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verilə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bilər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Hamilə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qadınlarda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kaval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kompressiyanın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qarşısını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almaq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məqsədi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onların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sol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böyrü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üstə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uzadılması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38200"/>
          </a:xfrm>
        </p:spPr>
        <p:txBody>
          <a:bodyPr/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Epidemiologiya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24918" cy="537495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əksərən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allergik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xəstəliklərdən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əziyyət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çəkən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xəstə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lərdə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inkişaf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edir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Atopik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xəstəlikləri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şəxslərdə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şokun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inkişaf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etmə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tezliyi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daha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yüksəkdir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hospitalizə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olunmuş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3000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xəstədən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1-də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qeydə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alınır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Dərman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mənşəli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şokdan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ölüm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göstəricisi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25%-ə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qədər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çatır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İnsekt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arı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sancması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anafilaksiyası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səbəbindən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ölüm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göstəricisi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1 000 000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əhaliyə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0,4-2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hadisə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təşkil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edir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Anafilaksiya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hər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yaş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qrupunda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rast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gəlir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Qida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etiologiyalı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anafilaksiya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əsasən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uşaqlarda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dərman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mənşəli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isə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daha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çox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böyüklərdə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müşahidə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olunur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Yaşlı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insanlarda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yanaşı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xəstəliklərin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olması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səbəbindən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reaksiyadan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ölüm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riski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daha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yüksəkdir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Allergenin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orqanizmə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daxil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olmasının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qarşısının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alınması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800" b="1" dirty="0" smtClean="0">
                <a:latin typeface="Times New Roman" pitchFamily="18" charset="0"/>
                <a:cs typeface="Times New Roman" pitchFamily="18" charset="0"/>
              </a:rPr>
              <a:t>tədbirləri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Allergenin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parenteral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daxil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olması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zamanı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allergen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daxil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yerdən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lokalizasiya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imkan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verirsə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yuxarı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30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dəqiqədən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çox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olmayan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müddətə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arteriyaları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sıxmadan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turna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bağlamaq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dəqiqədən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turnanı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zəiflətməklə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İnyeksiya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sancma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yerinin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ətraflarına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xaçvari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şəkildə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boyun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əl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pəncələr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istisna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olmaqla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5,0 ml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izotonik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natrium-xlorid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məhlulu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qarışdırılmış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0,1%-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0,5 ml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epinefrin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(adrenalin)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inyeksiya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etmək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mümkün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olduqda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venadaxili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hipoperfuziya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!);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sancması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zamanı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neştəri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bıçaq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dırnaq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mişarı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dırnağın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özü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dəri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səthi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üzərində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sürüşən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hərəkətlərlə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çıxarmaq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► Allergen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xüsusiyyətli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dərmanlar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burun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yollarına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konyunktival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kisəyə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düşərsə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onları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axar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yumaq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Allergenin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peroral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qəbulu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zamanı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xəstənin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mədəsinin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yuyulması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məsləhət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deyil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əleyhinə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tədbirlər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848756" cy="564360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Adrenalin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seçim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preparatı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olaraq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şokun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ilkin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əlamətləri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aşkar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edilən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kimi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yeridilməlidir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(AT-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nəzarətlə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). Adrenalin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inyeksiyası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hətta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şokun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diaqnozuna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şübhə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olduqda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belə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həyati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göstərişlə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aparılmalıdır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az-Latn-AZ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Adrenalinin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uzun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iynə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bud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nahiyəsinin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ön-yan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səthinə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az-Latn-A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z.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daxili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yeridilməsi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daha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yaxşıdır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Preparatın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əzələdaxili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yeridilməsi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digər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daxil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edilmə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yolları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dərialtı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inhalyasion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az-Latn-A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sublinqval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müqayisədə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daha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üstündür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çünki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yol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preparatın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maksimal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dərəcədə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tez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absorbsiyasına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nail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olmağa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imkan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veri</a:t>
            </a:r>
            <a:r>
              <a:rPr lang="az-Latn-A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Adrenalin 0,3-0,5 ml (0,3-0,5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mq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dozada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ə/d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yeridilir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Yaxşı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olar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preparatın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0,1-0,2 ml-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allergenin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təsir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etdiyi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tərəfə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0,3 ml-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isə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əks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tərəfin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bud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nahiyəsinə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yeridilsin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Zərurət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olduqda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preparat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təkrarən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hər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dəqiqədən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maksimum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1,2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mq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dozaya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qədər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yeridilə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bilər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/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əleyhinə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tədbirlər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96752"/>
            <a:ext cx="8884096" cy="5472608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Davamlı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hipotoniya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zamanı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vena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daxilinə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adrenalinin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1:10 000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nisbətində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məhlulunun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yeridilməsi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göstərişdir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(1:1000 </a:t>
            </a:r>
            <a:r>
              <a:rPr lang="en-US" sz="2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nisbətində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həll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olunmuş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məhlulu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şəkildə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v/d </a:t>
            </a:r>
            <a:r>
              <a:rPr lang="en-US" sz="2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tətbiq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etmək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olmaz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!). Bu </a:t>
            </a:r>
            <a:r>
              <a:rPr lang="en-US" sz="2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məqsədlə</a:t>
            </a:r>
            <a:r>
              <a:rPr lang="az-Latn-AZ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1:1000 </a:t>
            </a:r>
            <a:r>
              <a:rPr lang="en-US" sz="2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nisbətində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ml adrenalin </a:t>
            </a:r>
            <a:r>
              <a:rPr lang="en-US" sz="2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məhlulu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10 ml </a:t>
            </a:r>
            <a:r>
              <a:rPr lang="en-US" sz="2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fizioloji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məhlulda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həll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edilir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Alınmış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məhlul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(1:10 000) 5-10 </a:t>
            </a:r>
            <a:r>
              <a:rPr lang="en-US" sz="2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dəqiqə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ərzində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AT-</a:t>
            </a:r>
            <a:r>
              <a:rPr lang="en-US" sz="2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yə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nəzarətlə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v/d </a:t>
            </a:r>
            <a:r>
              <a:rPr lang="en-US" sz="2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yeridilir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az-Latn-AZ" sz="22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Böhranlı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vəziyyətlərdə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adrenalin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məhlulunun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v/d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infuziyasına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başlanılır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Bunun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1:1000 </a:t>
            </a:r>
            <a:r>
              <a:rPr lang="en-US" sz="22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nisbətində</a:t>
            </a:r>
            <a:r>
              <a:rPr lang="en-US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ml adrenalin </a:t>
            </a:r>
            <a:r>
              <a:rPr lang="en-US" sz="22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məhlulu</a:t>
            </a:r>
            <a:r>
              <a:rPr lang="en-US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250 ml 5%-li </a:t>
            </a:r>
            <a:r>
              <a:rPr lang="en-US" sz="22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qlükoza</a:t>
            </a:r>
            <a:r>
              <a:rPr lang="en-US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məhlulunda</a:t>
            </a:r>
            <a:r>
              <a:rPr lang="en-US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0,9%-li </a:t>
            </a:r>
            <a:r>
              <a:rPr lang="en-US" sz="22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natrium-xlorid</a:t>
            </a:r>
            <a:r>
              <a:rPr lang="en-US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Ringer </a:t>
            </a:r>
            <a:r>
              <a:rPr lang="en-US" sz="22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məhlulunda</a:t>
            </a:r>
            <a:r>
              <a:rPr lang="en-US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həll olunur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alınmış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adrenalin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məhlulunun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qatılığı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mkq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/ml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təşkil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edir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İlk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daxil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etmə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sürəti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– 1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mkq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dəq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təşkil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edir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Effektiv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nəticə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əldə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edilmədikdə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əks-təsirlər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olmazsa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dozanı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mkq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dəq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qədər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artırmaq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olar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AŞ </a:t>
            </a:r>
            <a:r>
              <a:rPr lang="en-US" sz="2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zamanı</a:t>
            </a:r>
            <a:r>
              <a:rPr lang="en-US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hətta</a:t>
            </a:r>
            <a:r>
              <a:rPr lang="en-US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nisbi</a:t>
            </a:r>
            <a:r>
              <a:rPr lang="en-US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əks-göstərişlər</a:t>
            </a:r>
            <a:r>
              <a:rPr lang="en-US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olduqda</a:t>
            </a:r>
            <a:r>
              <a:rPr lang="en-US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belə</a:t>
            </a:r>
            <a:r>
              <a:rPr lang="en-US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adrenalin </a:t>
            </a:r>
            <a:r>
              <a:rPr lang="en-US" sz="2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həyati</a:t>
            </a:r>
            <a:r>
              <a:rPr lang="en-US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göstərişlə</a:t>
            </a:r>
            <a:r>
              <a:rPr lang="en-US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tətbiq</a:t>
            </a:r>
            <a:r>
              <a:rPr lang="en-US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edilir</a:t>
            </a:r>
            <a:r>
              <a:rPr lang="en-US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çünki</a:t>
            </a:r>
            <a:r>
              <a:rPr lang="en-US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potensial</a:t>
            </a:r>
            <a:r>
              <a:rPr lang="en-US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fayda</a:t>
            </a:r>
            <a:r>
              <a:rPr lang="en-US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mümkün</a:t>
            </a:r>
            <a:r>
              <a:rPr lang="en-US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risklərdən</a:t>
            </a:r>
            <a:r>
              <a:rPr lang="en-US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əhəmiyyətli</a:t>
            </a:r>
            <a:r>
              <a:rPr lang="en-US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dərəcədə</a:t>
            </a:r>
            <a:r>
              <a:rPr lang="en-US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yüksəkdir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/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əleyhinə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tədbirlər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24918" cy="53835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Adrenalinə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kifayət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kədər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müsbət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cavab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reaksiyası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olmadıqda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noradrenalin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ilkin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doza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0,05-0,1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mkq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kq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dəq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yaxud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vazopressin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(2-10 BV v/d –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cavab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alana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qədər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yaxud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qlükaqon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(1-2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mq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v/d –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cavab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alana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qədər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tətbiq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edilməsi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tövsiyə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olunur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Qlükaqonun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tətbiqi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anamnezində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beta-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blokatorların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qəbulunu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qeyd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edən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pasiyentlərə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xüsusilə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göstərişdir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Adrenomimetiklərin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istifadəsi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yanaşı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orta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dozalarda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qlükokortikosteroidlər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tətbiq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edilir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QKS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seçimi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prinsipial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deyil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aşağıdakı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preparatlardan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biri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göstərilən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ekvivalent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dozalarda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istifadə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olunur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/>
            <a:r>
              <a:rPr lang="ru-RU" b="1" dirty="0">
                <a:latin typeface="Times New Roman" pitchFamily="18" charset="0"/>
                <a:cs typeface="Times New Roman" pitchFamily="18" charset="0"/>
              </a:rPr>
              <a:t>􀀹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Deksametazon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8-32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mq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lvl="1"/>
            <a:r>
              <a:rPr lang="ru-RU" b="1" dirty="0">
                <a:latin typeface="Times New Roman" pitchFamily="18" charset="0"/>
                <a:cs typeface="Times New Roman" pitchFamily="18" charset="0"/>
              </a:rPr>
              <a:t>􀀹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Hidrokortizon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250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mq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lvl="1"/>
            <a:r>
              <a:rPr lang="ru-RU" b="1" dirty="0">
                <a:latin typeface="Times New Roman" pitchFamily="18" charset="0"/>
                <a:cs typeface="Times New Roman" pitchFamily="18" charset="0"/>
              </a:rPr>
              <a:t>􀀹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Prednizolon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90-120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mq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lvl="1"/>
            <a:r>
              <a:rPr lang="ru-RU" b="1" dirty="0">
                <a:latin typeface="Times New Roman" pitchFamily="18" charset="0"/>
                <a:cs typeface="Times New Roman" pitchFamily="18" charset="0"/>
              </a:rPr>
              <a:t>􀀹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Betametazon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8-32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mq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QKS-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lər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anafilaksiya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müxtəlif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lokalizasiyalı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ödemlər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bronxoobstruktiv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sindromun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tezliklə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aradan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qaldırılması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reaksiya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dalğalarının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profilaktikası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əhəmiyyətlidir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əleyhinə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tədbirlər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46672"/>
          </a:xfrm>
        </p:spPr>
        <p:txBody>
          <a:bodyPr>
            <a:normAutofit fontScale="70000" lnSpcReduction="20000"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Müalicəyə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cavab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verməyən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vəziyyəti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qeyri-sabit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xəstələrdə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qanın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həcminin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kolloid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kristalloid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mayelərlə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adekvat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tənzimlənməsi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pasiyentlərin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xəstəxanaya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təcili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çatdırılması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zəruridir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Kolloid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kristalloid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məhlullar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dövr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qanın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maye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həcmini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bərpa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etmək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hemokonsentrasiyanı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normallaşdırmaq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AT-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effektiv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şəkildə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sabitləşdirmək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məqsədi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infuziya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edilir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Venadaxili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yol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mövcud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olduqda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venadaxili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infuzion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terapiya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təxirə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salınmadan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həyata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keçirilir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1000 ml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fizioloji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məhlulun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yeridilməsi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tövsiyə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olunur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məhlulun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ilk 500 ml-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sürətlə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infuziya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edilir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Kiçik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molekullu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dekstran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Ringer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məhlulunun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yeridilməsi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mümkündür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İnfuziya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edilən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mayenin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miqdarı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mərkəzi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venoz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təzyiqin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(MVT)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göstəriciləri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həmçinin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xəstənin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ümumi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vəziyyətinə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əsasən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müəyyən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edilməlidir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Şok</a:t>
            </a:r>
            <a:r>
              <a:rPr lang="en-US" b="1" dirty="0" smtClean="0"/>
              <a:t> </a:t>
            </a:r>
            <a:r>
              <a:rPr lang="en-US" b="1" dirty="0" err="1" smtClean="0"/>
              <a:t>əleyhinə</a:t>
            </a:r>
            <a:r>
              <a:rPr lang="en-US" b="1" dirty="0" smtClean="0"/>
              <a:t> </a:t>
            </a:r>
            <a:r>
              <a:rPr lang="en-US" b="1" dirty="0" err="1" smtClean="0"/>
              <a:t>tədbirlər</a:t>
            </a:r>
            <a:r>
              <a:rPr lang="en-US" b="1" dirty="0" smtClean="0"/>
              <a:t>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70000" lnSpcReduction="20000"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Antihistamin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preparatlar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AŞ-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müalicəsində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ikinci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sıra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vasitələrə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aiddir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Antihistamin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preparatlar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terapiya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AT-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sabitləşməsi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AT-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artıran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preparatların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yeridilməsinin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dayandırılması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fonunda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aparılır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1%-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dimedrol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məhlulu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yaxud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tavegil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2%-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suprastin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məhlulu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ə/d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v/d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üsulla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yeridilir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Fenotiazin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törəmələrinin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pipolfen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diprazin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qabarıq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hipotonik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effekti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mərkəzi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sinir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sisteminə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göstərdiyi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ləngidici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təsir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sensibilizasiyaedici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qabiliyyəti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əlaqədar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olaraq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onların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reaksiyaların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müalicəsində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parenteral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tətbiqi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məqsədəuyğun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sayılmır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Adrenalin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yeridilməsinə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baxmayaraq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bronxoobstruktiv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sindrom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davam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edərsə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2,5-5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dozada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zərurət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olduqda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təkrar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edilir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salbutamo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yaxud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albuterol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inhalyasion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v/d)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bronxolitik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terapiyanın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aparılması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göstərişdir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Bu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dəqiqə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ərzində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v/d 5-6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dozada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aminofillin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yeridilməsi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mümkündür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Ürək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ritminin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pozğunluqları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ehtimalı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əlaqədar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olaraq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onu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ehtiyatla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tətbiq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etmək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lazımdır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838200"/>
          </a:xfrm>
        </p:spPr>
        <p:txBody>
          <a:bodyPr/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əleyhinə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tədbirlər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AŞ-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penisillin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istifadəsi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nəticəsində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inkişafı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zamanı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000 000 TV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dozada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penisillinazanın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ə/d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yolla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yeridilməsi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göstərişdir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Bisillin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təyini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fonunda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yaranıbsa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penisillinazanın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sutkalıq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intervalla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dəfə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istifadə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edilməsi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mümkündür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Qırtlaq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ödemin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əlamətləri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başlansa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stridoroz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tənəffüs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asfiksiya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situasiyadan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aslı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olaraq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traxeyanın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intubasiyası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krikotireotomiya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yaxud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traxeostomiya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aparılmalıdır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Tənəffüs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ürək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fəaliyyəti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dayandıqda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dərhal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ürək-ağciyər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reanimasiyasına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başlanmalıdır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90536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Sonrakı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mərhələdə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həyata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keçirilən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tədbirlər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60986"/>
          </a:xfrm>
        </p:spPr>
        <p:txBody>
          <a:bodyPr>
            <a:normAutofit fontScale="77500" lnSpcReduction="20000"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keçirmiş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xəstələr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əlamətlərin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aradan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götürülməsindən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sonra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saatdan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az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olmayan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müddət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ərzində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həkim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nəzarəti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altında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olmalıdırlar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Nəzarətin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məqsədi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şokun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residivinin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olub-olmamasının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monitorinqidir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Pasiyentin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xəstəxanada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daha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uzun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müddət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qalması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aşağıdakı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hallarda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tələb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olunur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Davamlı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hipotoniya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müşayiət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olunan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ağır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gedişli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xüsusən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etioloji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amil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təyin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olunmayan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Anamnezində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ağır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bronxial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astma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pasiyentlər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Allergenin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uzun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müddətli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təsiri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zamanı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Anamnezdə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residiv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gedişli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anafilaksiya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epizodu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olduqda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Sonrakı</a:t>
            </a:r>
            <a:r>
              <a:rPr lang="en-US" b="1" dirty="0" smtClean="0"/>
              <a:t> </a:t>
            </a:r>
            <a:r>
              <a:rPr lang="en-US" b="1" dirty="0" err="1" smtClean="0"/>
              <a:t>mərhələdə</a:t>
            </a:r>
            <a:r>
              <a:rPr lang="en-US" b="1" dirty="0" smtClean="0"/>
              <a:t> </a:t>
            </a:r>
            <a:r>
              <a:rPr lang="en-US" b="1" dirty="0" err="1" smtClean="0"/>
              <a:t>həyata</a:t>
            </a:r>
            <a:r>
              <a:rPr lang="en-US" b="1" dirty="0" smtClean="0"/>
              <a:t> </a:t>
            </a:r>
            <a:r>
              <a:rPr lang="en-US" b="1" dirty="0" err="1" smtClean="0"/>
              <a:t>keçirilən</a:t>
            </a:r>
            <a:r>
              <a:rPr lang="en-US" b="1" dirty="0" smtClean="0"/>
              <a:t> </a:t>
            </a:r>
            <a:r>
              <a:rPr lang="en-US" b="1" dirty="0" err="1" smtClean="0"/>
              <a:t>tədbirlər</a:t>
            </a:r>
            <a:r>
              <a:rPr lang="en-US" b="1" dirty="0" smtClean="0"/>
              <a:t> 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62500" lnSpcReduction="20000"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Stasionar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müalicənin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müddəti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hemodinamik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göstəricilərin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sabitləşməsi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anafilaksiyanın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digər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əlamətlərinin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aradan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qaldırılmasının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müddətindən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asılıdır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Adətən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müddət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gündən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günədək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təşkil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Stasionarda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saatdan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1-2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dozada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prednizolon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pasiyentin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çəkisinə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görə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hesablanmış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5-10 ml/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dozada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qlükoza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fizioloji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məhlul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infuzion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terapiya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aparılır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venadaxili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antihistamin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preparatlar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yeridilir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Davamlı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hipotoniya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zamanı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arterial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təzyiqə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nəzarətlə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(AT&gt; 90 mm c.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süt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saxlamaqla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dopamin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(400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preparat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500 ml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fizioloji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məhlulda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həll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edilir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2-20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mkq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dəq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sürətlə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yeridilir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qlükaqon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şırnaq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üsulu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dəq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sonra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damcı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üsulu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5-15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mkq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dəq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arterial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təzyiqin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davamlı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sabitləşməsinə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qədər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yeridilir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Daha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sonra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prednizolon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hormonal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terapiya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10-15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dozada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7-10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gün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ərzində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peroral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olaraq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davam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etdirilir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ikinci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nəsil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antihistamin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preparatlar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təyin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edilir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loratadin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setirizin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.);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böyrək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qaraciyər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ürək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digər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həyati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əhəmiyyətli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orqanların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funksiyasına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nəzarət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olunur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19098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Pasiyentin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dərman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qutusunda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olması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tələb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edilən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dərmanlar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0,1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%-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adrenalin,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prednizolon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deksametazon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tavegil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aminofillin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məhlulları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steril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şprislər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preparatdan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azı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4-5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ampul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olmalıdır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verdikdə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müalicə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tədbirləri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qaydası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haqqında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xəstəyə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göstərişlər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verilir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838200"/>
          </a:xfrm>
        </p:spPr>
        <p:txBody>
          <a:bodyPr/>
          <a:lstStyle/>
          <a:p>
            <a:pPr algn="ctr"/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Etiologiyası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6904" y="1196752"/>
            <a:ext cx="9027096" cy="5472608"/>
          </a:xfrm>
        </p:spPr>
        <p:txBody>
          <a:bodyPr>
            <a:noAutofit/>
          </a:bodyPr>
          <a:lstStyle/>
          <a:p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vəziyyətini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aşağıdakı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səbəblər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törədə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bilər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Dərman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preparatları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antibiotiklər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vitaminlər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albumin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az-Latn-AZ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benzodiazepin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preparatları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yerli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anestetiklər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iltihab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əleyhinə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geyri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-steroid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preparatları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Heteroloji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heyvan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qanından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alınmış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zərdablar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vaksinlər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Zərqanadlı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həşəratların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zəhəri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Qida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allergenləri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toyuq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yumurtası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süd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soya,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balıq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dəniz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məhsulları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araxis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s.) 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Bitki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tozcuqları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allergenləri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Lateks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allergenlər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cərrahi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əlcəklər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endotraxeal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borular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Soyuğa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qarşı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reaksiyaya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meylli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şəxslərdə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soyuğun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təsiri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bağlı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amillər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Qida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allergenlərinin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təsirindən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Qeyri-adekvat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aparılmış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ASİT </a:t>
            </a:r>
          </a:p>
          <a:p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Bəzən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AŞ-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nin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səbəbini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təyin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etmək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mümkün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olmur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belə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çox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hallarda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idiopatik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AŞ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IgE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asılı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olmayan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xarakterli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olur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/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Pasiyentin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təlimi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75234"/>
          </a:xfrm>
        </p:spPr>
        <p:txBody>
          <a:bodyPr>
            <a:normAutofit fontScale="62500" lnSpcReduction="20000"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Keçirilmiş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şokdan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sonra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xəstə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allerqoloq-immunoloq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nəzarəti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altında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olmalıdır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Xəstəliyin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təbiəti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onun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profilaktikası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tədbirləri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müalicə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üsulları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haqqında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xəstə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söhbət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aparılmalıdır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Anamnezdə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zərqanadlıların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sancması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soyuğa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qarşı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reaksiyalar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mövcud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olduqda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xəstənin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özü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daimi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olaraq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əleyhinə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dəst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gəzdirməsi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zərurəti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qeyd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olunur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Xəstəyə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inyeksiya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texnikasını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öyrətmək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bud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nahiyəsinin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ön-yan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üçdə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hissəsinin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dərin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qatına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adrenalinin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0,1%-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məhlulunun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0,3-0,5 ml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dozada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yeridilməsini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qeyd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etmək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lazımdır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Zərurət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olduqda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inyeksiyanı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20-30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dəqiqədən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sonra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təkrar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etmək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Fövqəladə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hallarda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preparatın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yeridilmə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yerini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geyimdən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azad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etmədən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spirt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silmədən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adrenalini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paltarı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deşib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keçməklə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yeritmək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olar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z-Latn-AZ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Adrenalin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inyeksiyasını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anafilaksiyanın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ilk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simptomları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zamanı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təcili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etmək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lazımdır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Əvvəllər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xəstədə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həşərat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sancmasına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qarşı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həyat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təhlükəli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reaksiyalar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vermişdirsə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o,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simptomları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gözləmədən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sancmadan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dərhal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sonra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adrenalin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daxil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etməlidir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allerqoloq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immunoloqun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nəzarəti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472608"/>
          </a:xfrm>
        </p:spPr>
        <p:txBody>
          <a:bodyPr>
            <a:noAutofit/>
          </a:bodyPr>
          <a:lstStyle/>
          <a:p>
            <a:endParaRPr lang="az-Latn-AZ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Aşağıda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göstərilmiş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hallarda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zəruridir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Diaqnoz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şübhəlidir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deyil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Əlamətlər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residiv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verir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nəzarətə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tabe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olmur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Həkim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göstərişlərinə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əməl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edilməsində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kömək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zəruridir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Allergen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faktorların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dəqiqləşdirilməsində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yardıma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ehtiyac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vardır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Xəstə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profilaktika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gündəlik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preparatlara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ehtiyac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duyur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Müalicənin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məqsədinə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tam nail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olunmayıb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Anafilaksiya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digər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patoloji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vəziyyət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fəsadlaşır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Anafilaksiya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psixoloji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amillər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fəsadlaşır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Xəstə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məsləhət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müraciət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edir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00042"/>
            <a:ext cx="8686800" cy="54290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ANAFİLAKTİK ŞOKUN PROFİLAKTİKASI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572164"/>
          </a:xfrm>
        </p:spPr>
        <p:txBody>
          <a:bodyPr>
            <a:normAutofit fontScale="70000" lnSpcReduction="20000"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Allergiyadan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əziyyət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çəkən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bütün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xəstələrə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öz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yanlarında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içərisində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adrenalin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şpris-tübiklər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gəzdirmələrini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məsləhət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görmək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lazımdır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Hər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xəstənin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allerqoloji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anamnezini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ətraflı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toplamaq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lazımdır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Bununla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yanaşı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orqanizmin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gizli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sensibilizasiyası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istənilən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farmakoloji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preparata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qarşı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vəziyyətinin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inkişafı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mümkündür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az-Latn-AZ" sz="3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7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Profilaktik</a:t>
            </a:r>
            <a:r>
              <a:rPr lang="en-US" sz="3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tədbirlər</a:t>
            </a:r>
            <a:r>
              <a:rPr lang="en-US" sz="3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etioloji</a:t>
            </a:r>
            <a:r>
              <a:rPr lang="en-US" sz="3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amil</a:t>
            </a:r>
            <a:r>
              <a:rPr lang="en-US" sz="3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sz="3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müəyyənləşir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Zərqanadlı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həşəratların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zəhərinə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qarşı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allergik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reaksiyaların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profilaktikası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həşəratların</a:t>
            </a:r>
            <a:r>
              <a:rPr lang="en-US" sz="3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zəhərindən</a:t>
            </a:r>
            <a:r>
              <a:rPr lang="en-US" sz="3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alınmış</a:t>
            </a:r>
            <a:r>
              <a:rPr lang="en-US" sz="3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allergenlər</a:t>
            </a:r>
            <a:r>
              <a:rPr lang="en-US" sz="3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sz="3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spesifik</a:t>
            </a:r>
            <a:r>
              <a:rPr lang="en-US" sz="3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immun</a:t>
            </a:r>
            <a:r>
              <a:rPr lang="en-US" sz="3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terapiyası</a:t>
            </a:r>
            <a:r>
              <a:rPr lang="en-US" sz="3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aparılır</a:t>
            </a:r>
            <a:r>
              <a:rPr lang="en-US" sz="37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Spesifik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immun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terapiyası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allergik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reaksiyası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IgE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mexanizmli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pasiyentlərdə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aparılır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az-Latn-AZ" sz="37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00042"/>
            <a:ext cx="8686800" cy="54290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ANAFİLAKTİK ŞOKUN PROFİLAKTİKASI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5721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Sancma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ehtimalını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əhəmiyyətli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dərəcədə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azaltmaq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ondan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tamamilə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qaçmaq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xəstə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sıra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sadə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təhlükəsizlik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qaydalarına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riayət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etməlidir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Arı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pətəklərindən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həşəratların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digər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toplanma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yerlərindən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bazarlar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zibilxanalar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uzaq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olmaq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üzərində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ayaqyalın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gəzməmək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həşəratı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basmaq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təhlükəsi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səbəbindən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0" indent="0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Arıların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bal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yığma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mövsümündə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evdə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pəncərələri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tor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pərdələmək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Açıq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yerlərdə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qidalanmamaq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qida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hazırlamamaq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qida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arıları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cəlb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edir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Arıların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bal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yığma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mövsümündə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ətirli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maddələrdən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istifadə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etməmək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ətirlər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saç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laklar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şampunlar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s.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həşəratları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cəlb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edir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0" indent="0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Bağ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bostanlarda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işləyərkən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bədənin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çox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az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hissəsini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açıq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saxlamaq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qalın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parçadan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şalvar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uzun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qollu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paltarlar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ayaqlara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isə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qalın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altlıqlı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ayaqqabı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geymək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baş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örtüyündən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istifadə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etmək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vacibdir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xmlns="" val="27760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ANAFİLAKTİK ŞOKUN PROFİLAKTİKASI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61662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Arı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sancması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zamanı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neştəri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barmaqlar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tutaraq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çıxarmaq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olmaz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çünki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zaman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zəhər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kisəsi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sıxılır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qalmış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zəhər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yaradan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sorulur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Neştəri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bıçaq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dırnaq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mişarı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dırnağın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dəri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səthi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üzərində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sürüşkən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hərəkətləri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vasitəsilə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xaric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etmək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lazımdır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► AŞ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keçirmiş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xəstələrə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müəyyən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dərman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preparatları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həlledicilərin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təkrar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daxil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edilməsindən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ölüm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təhlükəsinin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olması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haqqında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xəbərdarlıq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edilməlidir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Dərman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preparatına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qarşı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təyin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edilmiş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həqiqi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allergiya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zamanı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həmin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preparatın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daxil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olduğu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müxtəlif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kompleks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preparatların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onunla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eyni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kimyəvi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qrupdan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bütün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preparatların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tətbiqi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qadağan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olunur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məhsuluna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qarşı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allergik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reaksiya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zamanı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məhsulu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ömürlük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illər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müddətinə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rasiondan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çıxarılır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Xəstələrə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özləri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identifikasiya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kartları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anafilaksiyaya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meyllilik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səbəb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agenti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qeyd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olunmuş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qolbaqlar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gəzdirmək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tövsiyə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edilir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Yadda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saxlamaq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lazımdır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AÇF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inhibitorları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beta-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blokatorlar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qəbul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xəstələrdə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anafilaksik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reaksiyaların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inkişaf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yüksəkdir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PROQNOZ </a:t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6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şokun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proqnozu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ciddidir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Onun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nəticəsi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gedişinin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ağırlığı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digər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orqan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sistemlərin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yanaşı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gedən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xəstəliklərinin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mövcudluğu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müalicənin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adekvatlığı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vaxtında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aparılmasından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asılıdır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Letal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nəticənin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əsas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səbəbləri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kəskin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ürək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çatışmazlığı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kəskin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tənəffüs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çatışmazlığı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həyati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vacib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orqanlara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qansızmalar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trombozlardır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Keçirilmiş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şokdan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sonra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miokardit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hepatit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qlomerulonefrit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sisteminin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diffuz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zədələnməsi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demiyelinizəedici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fəsadlar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inkişaf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bilər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Təkrar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halları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zamanı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xəstəliyin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ağırlıq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dərəcəsi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artır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AŞ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zamanı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letal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nəticənin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risk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amilləri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4525963"/>
          </a:xfrm>
        </p:spPr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Anamnezdə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allergik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xəstəliklər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xüsusən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müalicəyə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çətin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tabe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bronxial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astma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Epinefrinin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adrenalinin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gec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tətbiq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edilməsi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törədən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preparatın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parenteral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yolla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daxil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edilməsi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http://img-fotki.yandex.ru/get/6211/42357886.9f/0_90e6b_e73dfad9_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785794"/>
            <a:ext cx="7715304" cy="564360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30775" y="3212976"/>
            <a:ext cx="6327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Diqq</a:t>
            </a:r>
            <a:r>
              <a:rPr lang="az-Latn-AZ" sz="3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ətinizə görə minnətdarlıq !!!</a:t>
            </a:r>
            <a:endParaRPr lang="ru-RU" sz="36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38200"/>
          </a:xfrm>
        </p:spPr>
        <p:txBody>
          <a:bodyPr/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Patogenez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143536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reaksiya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konkret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maddəyə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qarşı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sensibilizasiya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olmuş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şəxslərdə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sürətli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immun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reaksiyadır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Əvvəlcədən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sensibilizasiya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olmuş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orqanizmə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allergenin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daxil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olması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bioloji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aktiv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maddələrin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külli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miqdarda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ifraz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edilməsinə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fonda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şokun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inkişafına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gətirib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çıxarır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Mediatorların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ifrazının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sürətlənməsi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immun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qeyri-immun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yolla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baş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verə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bilər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Anafilaktoid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reaksiyalar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mediatorların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bazofil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tosqun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hüceyrələrdən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ifrazı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nəticəsində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qeyri-immun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mexanizmlərin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işə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düşməsi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baş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verir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anafilaktoid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reaksiyalar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inkişaf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mexanizmlərinə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görə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fərqlənsələr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belə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klinik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əlamətləri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bənzərdir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Anafilaktoid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reaksiyalar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rentgenkontrast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maddələr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dekstranlar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analgetiklər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iltihab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əleyhinə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qeyri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-steroid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preparatlar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AÇF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inhibitorları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tubokurarin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hiperosmolyar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maddələr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tiopental-natrium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s.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tətbiq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edərkən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inkişaf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edə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bilər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RİSK AMİLLƏRİ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Anamnezdə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allergik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xəstəliklər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Dərman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preparatlarının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uzun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müddət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xüsusən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təkrar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kurslar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istifadə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olunması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depo-preparatların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istifadəsi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polipraqmaziya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Penisillinə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qarşı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sensibilizasiya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mənbəyi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dermatomikozların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mövcudluğu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epidermofitiya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Dərman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preparatlarının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parenteral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xüsusən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venadaxili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üsulla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yeridilməsi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eşə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əlaqədar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llergenlə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müddətli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təmas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-24"/>
            <a:ext cx="8501122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TƏSNİFAT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XBT-10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üzrə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təsnifat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358346" cy="492922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Т78.0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Qidaya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qarşı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patoloji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reaksiya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hesabına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yaranan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Т78.2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Qeyri-müəyyən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Т80.5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Zərdab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yeridilməsi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əlaqəli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Т88.6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Adekvat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təyin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olunmuş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düzgün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tətbiq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edilmiş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dərman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vasitəsinə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qarşı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patoloji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reaksiya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nəticəsində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verən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şok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Gedişi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xüsusiyyətlərinə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görə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􀀹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Kəskin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bədxassəli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gediş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􀀹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Kəskin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xoşxassəli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gediş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􀀹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gediş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􀀹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Residivləşən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gediş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􀀹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Abortiv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gediş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Anafilaksiyanın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klinik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təzahürlərinə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görə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Anafilaksiyanın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klinik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təzahürlərindən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asılı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olaraq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anafilaktik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şokun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gediş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variantı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ayırd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edilir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􀀹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Hemodinamik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variant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􀀹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Asfiksik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variant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􀀹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Serebral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variant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􀀹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Abdominal variant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􀀹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Dəri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selikli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qişaların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yanaşı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zədələnməsi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gedən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variant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61908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Hemodinamik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pozğunluqların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intensivliyinə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görə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0994" y="1554162"/>
            <a:ext cx="8991600" cy="4525963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Hemodinamik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pozğunluqların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intensivliyindən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asılı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olaraq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AŞ-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ağırlıq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dərəcəsi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mövcuddur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􀀹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Yüngül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􀀹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Orta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ağır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􀀹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Ağır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􀀹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Çox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ağır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628</TotalTime>
  <Words>4240</Words>
  <Application>Microsoft Office PowerPoint</Application>
  <PresentationFormat>Экран (4:3)</PresentationFormat>
  <Paragraphs>306</Paragraphs>
  <Slides>47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Трек</vt:lpstr>
      <vt:lpstr>ANAFİLAKTİK ŞOK </vt:lpstr>
      <vt:lpstr>Təyini</vt:lpstr>
      <vt:lpstr>Epidemiologiya </vt:lpstr>
      <vt:lpstr>Etiologiyası</vt:lpstr>
      <vt:lpstr>Patogenez </vt:lpstr>
      <vt:lpstr>RİSK AMİLLƏRİ  </vt:lpstr>
      <vt:lpstr> TƏSNİFAT (XBT-10 üzrə təsnifat)   </vt:lpstr>
      <vt:lpstr>Anafilaksiyanın klinik təzahürlərinə görə  </vt:lpstr>
      <vt:lpstr>Hemodinamik pozğunluqların intensivliyinə görə </vt:lpstr>
      <vt:lpstr>Gediş variantları, </vt:lpstr>
      <vt:lpstr>Gediş variantları, </vt:lpstr>
      <vt:lpstr>Gediş variantları</vt:lpstr>
      <vt:lpstr>dİAQNOSTİKA</vt:lpstr>
      <vt:lpstr>Simptomatika</vt:lpstr>
      <vt:lpstr>Simptomatika</vt:lpstr>
      <vt:lpstr>DİAQNOSTİKA</vt:lpstr>
      <vt:lpstr>Anamnez </vt:lpstr>
      <vt:lpstr>AŞ diaqnozu aşağıdakı üç klinik meyar mövcud olduqda ehtimal olunur: </vt:lpstr>
      <vt:lpstr>Simptomatika</vt:lpstr>
      <vt:lpstr>Simptomatika</vt:lpstr>
      <vt:lpstr>AŞ ağırlıq dərəcəsi </vt:lpstr>
      <vt:lpstr>Əsas və əlavə diaqnostik meyarlar </vt:lpstr>
      <vt:lpstr>Laborator tədqiqatlar</vt:lpstr>
      <vt:lpstr>Şok vəziyyətinə qarşı yönəlmiş terapiya ilə eyni vaxtda aşağıdakı laborator tədqiqatlar aparılır: </vt:lpstr>
      <vt:lpstr>Digər müayinələr</vt:lpstr>
      <vt:lpstr>DİFFERENSİAL DİAQNOSTİKA  </vt:lpstr>
      <vt:lpstr>DİFFERENSİAL DİAQNOSTİKA  </vt:lpstr>
      <vt:lpstr> DİFFERENSİAL DİAQNOSTİKA  </vt:lpstr>
      <vt:lpstr>AŞ ilə xəstənin aparılması alqoritmi </vt:lpstr>
      <vt:lpstr>Allergenin orqanizmə daxil olmasının qarşısının alınması tədbirləri: </vt:lpstr>
      <vt:lpstr>Şok əleyhinə tədbirlər:  </vt:lpstr>
      <vt:lpstr>Şok əleyhinə tədbirlər: </vt:lpstr>
      <vt:lpstr>Şok əleyhinə tədbirlər: </vt:lpstr>
      <vt:lpstr>Şok əleyhinə tədbirlər: </vt:lpstr>
      <vt:lpstr>Şok əleyhinə tədbirlər: </vt:lpstr>
      <vt:lpstr>Şok əleyhinə tədbirlər: </vt:lpstr>
      <vt:lpstr>Sonrakı mərhələdə həyata keçirilən tədbirlər: </vt:lpstr>
      <vt:lpstr>Sonrakı mərhələdə həyata keçirilən tədbirlər : </vt:lpstr>
      <vt:lpstr>Pasiyentin dərman qutusunda olması tələb edilən dərmanlar  </vt:lpstr>
      <vt:lpstr>Pasiyentin təlimi </vt:lpstr>
      <vt:lpstr>allerqoloq/immunoloqun nəzarəti</vt:lpstr>
      <vt:lpstr>ANAFİLAKTİK ŞOKUN PROFİLAKTİKASI  </vt:lpstr>
      <vt:lpstr>ANAFİLAKTİK ŞOKUN PROFİLAKTİKASI  </vt:lpstr>
      <vt:lpstr>ANAFİLAKTİK ŞOKUN PROFİLAKTİKASI  </vt:lpstr>
      <vt:lpstr>PROQNOZ  </vt:lpstr>
      <vt:lpstr>AŞ zamanı letal nəticənin risk amilləri: </vt:lpstr>
      <vt:lpstr>Слайд 47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ANAFİLAKTİK ŞOK</dc:title>
  <dc:creator>Medical</dc:creator>
  <cp:lastModifiedBy>Admin</cp:lastModifiedBy>
  <cp:revision>63</cp:revision>
  <dcterms:created xsi:type="dcterms:W3CDTF">2012-04-05T09:23:21Z</dcterms:created>
  <dcterms:modified xsi:type="dcterms:W3CDTF">2016-02-23T22:37:53Z</dcterms:modified>
</cp:coreProperties>
</file>